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72"/>
  </p:notesMasterIdLst>
  <p:handoutMasterIdLst>
    <p:handoutMasterId r:id="rId173"/>
  </p:handoutMasterIdLst>
  <p:sldIdLst>
    <p:sldId id="257" r:id="rId6"/>
    <p:sldId id="356" r:id="rId7"/>
    <p:sldId id="602" r:id="rId8"/>
    <p:sldId id="281" r:id="rId9"/>
    <p:sldId id="282" r:id="rId10"/>
    <p:sldId id="283" r:id="rId11"/>
    <p:sldId id="284" r:id="rId12"/>
    <p:sldId id="285" r:id="rId13"/>
    <p:sldId id="286" r:id="rId14"/>
    <p:sldId id="287" r:id="rId15"/>
    <p:sldId id="289" r:id="rId16"/>
    <p:sldId id="294" r:id="rId17"/>
    <p:sldId id="290" r:id="rId18"/>
    <p:sldId id="297" r:id="rId19"/>
    <p:sldId id="296" r:id="rId20"/>
    <p:sldId id="298" r:id="rId21"/>
    <p:sldId id="291" r:id="rId22"/>
    <p:sldId id="288" r:id="rId23"/>
    <p:sldId id="299" r:id="rId24"/>
    <p:sldId id="300" r:id="rId25"/>
    <p:sldId id="306" r:id="rId26"/>
    <p:sldId id="302" r:id="rId27"/>
    <p:sldId id="303" r:id="rId28"/>
    <p:sldId id="304" r:id="rId29"/>
    <p:sldId id="305" r:id="rId30"/>
    <p:sldId id="307" r:id="rId31"/>
    <p:sldId id="308" r:id="rId32"/>
    <p:sldId id="309" r:id="rId33"/>
    <p:sldId id="310" r:id="rId34"/>
    <p:sldId id="311" r:id="rId35"/>
    <p:sldId id="312" r:id="rId36"/>
    <p:sldId id="313" r:id="rId37"/>
    <p:sldId id="314" r:id="rId38"/>
    <p:sldId id="316" r:id="rId39"/>
    <p:sldId id="357" r:id="rId40"/>
    <p:sldId id="358" r:id="rId41"/>
    <p:sldId id="359" r:id="rId42"/>
    <p:sldId id="360" r:id="rId43"/>
    <p:sldId id="361" r:id="rId44"/>
    <p:sldId id="362" r:id="rId45"/>
    <p:sldId id="363" r:id="rId46"/>
    <p:sldId id="364" r:id="rId47"/>
    <p:sldId id="365" r:id="rId48"/>
    <p:sldId id="366" r:id="rId49"/>
    <p:sldId id="368" r:id="rId50"/>
    <p:sldId id="369" r:id="rId51"/>
    <p:sldId id="370" r:id="rId52"/>
    <p:sldId id="371" r:id="rId53"/>
    <p:sldId id="373" r:id="rId54"/>
    <p:sldId id="374" r:id="rId55"/>
    <p:sldId id="375" r:id="rId56"/>
    <p:sldId id="376" r:id="rId57"/>
    <p:sldId id="377" r:id="rId58"/>
    <p:sldId id="378" r:id="rId59"/>
    <p:sldId id="379" r:id="rId60"/>
    <p:sldId id="380" r:id="rId61"/>
    <p:sldId id="381" r:id="rId62"/>
    <p:sldId id="382" r:id="rId63"/>
    <p:sldId id="383" r:id="rId64"/>
    <p:sldId id="384" r:id="rId65"/>
    <p:sldId id="385" r:id="rId66"/>
    <p:sldId id="386" r:id="rId67"/>
    <p:sldId id="326" r:id="rId68"/>
    <p:sldId id="387" r:id="rId69"/>
    <p:sldId id="388" r:id="rId70"/>
    <p:sldId id="389" r:id="rId71"/>
    <p:sldId id="502" r:id="rId72"/>
    <p:sldId id="503" r:id="rId73"/>
    <p:sldId id="504" r:id="rId74"/>
    <p:sldId id="505" r:id="rId75"/>
    <p:sldId id="506" r:id="rId76"/>
    <p:sldId id="507" r:id="rId77"/>
    <p:sldId id="508" r:id="rId78"/>
    <p:sldId id="509" r:id="rId79"/>
    <p:sldId id="510" r:id="rId80"/>
    <p:sldId id="511" r:id="rId81"/>
    <p:sldId id="512" r:id="rId82"/>
    <p:sldId id="513" r:id="rId83"/>
    <p:sldId id="514" r:id="rId84"/>
    <p:sldId id="515" r:id="rId85"/>
    <p:sldId id="516" r:id="rId86"/>
    <p:sldId id="517" r:id="rId87"/>
    <p:sldId id="518" r:id="rId88"/>
    <p:sldId id="519" r:id="rId89"/>
    <p:sldId id="520" r:id="rId90"/>
    <p:sldId id="521" r:id="rId91"/>
    <p:sldId id="522" r:id="rId92"/>
    <p:sldId id="523" r:id="rId93"/>
    <p:sldId id="524" r:id="rId94"/>
    <p:sldId id="525" r:id="rId95"/>
    <p:sldId id="526" r:id="rId96"/>
    <p:sldId id="527" r:id="rId97"/>
    <p:sldId id="528" r:id="rId98"/>
    <p:sldId id="529" r:id="rId99"/>
    <p:sldId id="530" r:id="rId100"/>
    <p:sldId id="531" r:id="rId101"/>
    <p:sldId id="532" r:id="rId102"/>
    <p:sldId id="533" r:id="rId103"/>
    <p:sldId id="534" r:id="rId104"/>
    <p:sldId id="535" r:id="rId105"/>
    <p:sldId id="536" r:id="rId106"/>
    <p:sldId id="537" r:id="rId107"/>
    <p:sldId id="538" r:id="rId108"/>
    <p:sldId id="539" r:id="rId109"/>
    <p:sldId id="540" r:id="rId110"/>
    <p:sldId id="541" r:id="rId111"/>
    <p:sldId id="542" r:id="rId112"/>
    <p:sldId id="543" r:id="rId113"/>
    <p:sldId id="544" r:id="rId114"/>
    <p:sldId id="545" r:id="rId115"/>
    <p:sldId id="546" r:id="rId116"/>
    <p:sldId id="547" r:id="rId117"/>
    <p:sldId id="548" r:id="rId118"/>
    <p:sldId id="549" r:id="rId119"/>
    <p:sldId id="550" r:id="rId120"/>
    <p:sldId id="551" r:id="rId121"/>
    <p:sldId id="552" r:id="rId122"/>
    <p:sldId id="553" r:id="rId123"/>
    <p:sldId id="554" r:id="rId124"/>
    <p:sldId id="555" r:id="rId125"/>
    <p:sldId id="556" r:id="rId126"/>
    <p:sldId id="557" r:id="rId127"/>
    <p:sldId id="558" r:id="rId128"/>
    <p:sldId id="559" r:id="rId129"/>
    <p:sldId id="560" r:id="rId130"/>
    <p:sldId id="561" r:id="rId131"/>
    <p:sldId id="562" r:id="rId132"/>
    <p:sldId id="563" r:id="rId133"/>
    <p:sldId id="564" r:id="rId134"/>
    <p:sldId id="565" r:id="rId135"/>
    <p:sldId id="566" r:id="rId136"/>
    <p:sldId id="567" r:id="rId137"/>
    <p:sldId id="568" r:id="rId138"/>
    <p:sldId id="569" r:id="rId139"/>
    <p:sldId id="570" r:id="rId140"/>
    <p:sldId id="571" r:id="rId141"/>
    <p:sldId id="572" r:id="rId142"/>
    <p:sldId id="573" r:id="rId143"/>
    <p:sldId id="574" r:id="rId144"/>
    <p:sldId id="575" r:id="rId145"/>
    <p:sldId id="576" r:id="rId146"/>
    <p:sldId id="577" r:id="rId147"/>
    <p:sldId id="578" r:id="rId148"/>
    <p:sldId id="579" r:id="rId149"/>
    <p:sldId id="580" r:id="rId150"/>
    <p:sldId id="581" r:id="rId151"/>
    <p:sldId id="582" r:id="rId152"/>
    <p:sldId id="583" r:id="rId153"/>
    <p:sldId id="584" r:id="rId154"/>
    <p:sldId id="585" r:id="rId155"/>
    <p:sldId id="586" r:id="rId156"/>
    <p:sldId id="587" r:id="rId157"/>
    <p:sldId id="588" r:id="rId158"/>
    <p:sldId id="589" r:id="rId159"/>
    <p:sldId id="590" r:id="rId160"/>
    <p:sldId id="591" r:id="rId161"/>
    <p:sldId id="592" r:id="rId162"/>
    <p:sldId id="593" r:id="rId163"/>
    <p:sldId id="594" r:id="rId164"/>
    <p:sldId id="595" r:id="rId165"/>
    <p:sldId id="596" r:id="rId166"/>
    <p:sldId id="597" r:id="rId167"/>
    <p:sldId id="598" r:id="rId168"/>
    <p:sldId id="599" r:id="rId169"/>
    <p:sldId id="600" r:id="rId170"/>
    <p:sldId id="601" r:id="rId17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DA60FC-2A49-7F4F-ADF6-B99B24C369C6}">
          <p14:sldIdLst>
            <p14:sldId id="257"/>
          </p14:sldIdLst>
        </p14:section>
        <p14:section name="Infrastructure as Code" id="{1B636205-AE31-0C42-856E-7B0E849D44BC}">
          <p14:sldIdLst>
            <p14:sldId id="356"/>
            <p14:sldId id="602"/>
            <p14:sldId id="281"/>
            <p14:sldId id="282"/>
            <p14:sldId id="283"/>
            <p14:sldId id="284"/>
            <p14:sldId id="285"/>
            <p14:sldId id="286"/>
            <p14:sldId id="287"/>
            <p14:sldId id="289"/>
            <p14:sldId id="294"/>
            <p14:sldId id="290"/>
            <p14:sldId id="297"/>
            <p14:sldId id="296"/>
            <p14:sldId id="298"/>
            <p14:sldId id="291"/>
            <p14:sldId id="288"/>
          </p14:sldIdLst>
        </p14:section>
        <p14:section name="Chef" id="{55047565-9FF2-8D4E-B7DA-0E822F702569}">
          <p14:sldIdLst>
            <p14:sldId id="299"/>
            <p14:sldId id="300"/>
            <p14:sldId id="306"/>
            <p14:sldId id="302"/>
            <p14:sldId id="303"/>
            <p14:sldId id="304"/>
            <p14:sldId id="305"/>
            <p14:sldId id="307"/>
            <p14:sldId id="308"/>
            <p14:sldId id="309"/>
            <p14:sldId id="310"/>
            <p14:sldId id="311"/>
            <p14:sldId id="312"/>
            <p14:sldId id="313"/>
            <p14:sldId id="314"/>
          </p14:sldIdLst>
        </p14:section>
        <p14:section name="Building your policy" id="{C855A6F1-FE02-044C-80B0-B5488D64E9FE}">
          <p14:sldIdLst>
            <p14:sldId id="316"/>
            <p14:sldId id="357"/>
            <p14:sldId id="358"/>
            <p14:sldId id="359"/>
            <p14:sldId id="360"/>
            <p14:sldId id="361"/>
            <p14:sldId id="362"/>
            <p14:sldId id="363"/>
            <p14:sldId id="364"/>
            <p14:sldId id="365"/>
            <p14:sldId id="366"/>
            <p14:sldId id="368"/>
            <p14:sldId id="369"/>
            <p14:sldId id="370"/>
            <p14:sldId id="371"/>
            <p14:sldId id="373"/>
            <p14:sldId id="374"/>
            <p14:sldId id="375"/>
            <p14:sldId id="376"/>
            <p14:sldId id="377"/>
            <p14:sldId id="378"/>
            <p14:sldId id="379"/>
            <p14:sldId id="380"/>
            <p14:sldId id="381"/>
            <p14:sldId id="382"/>
            <p14:sldId id="383"/>
            <p14:sldId id="384"/>
            <p14:sldId id="385"/>
            <p14:sldId id="386"/>
            <p14:sldId id="326"/>
            <p14:sldId id="387"/>
            <p14:sldId id="388"/>
            <p14:sldId id="389"/>
          </p14:sldIdLst>
        </p14:section>
        <p14:section name="Test Driven Infrastructure" id="{4522F47B-EEBE-8E44-9DD4-A49F29FCF078}">
          <p14:sldIdLst>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Lst>
        </p14:section>
        <p14:section name="Serverspec" id="{10974687-39EE-5840-AC04-45987C40B87D}">
          <p14:sldIdLst>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Lst>
        </p14:section>
        <p14:section name="ChefSpec" id="{2EF66465-FBE8-8048-B335-BA2C9C5AD46E}">
          <p14:sldIdLst>
            <p14:sldId id="576"/>
            <p14:sldId id="577"/>
            <p14:sldId id="578"/>
            <p14:sldId id="579"/>
            <p14:sldId id="580"/>
            <p14:sldId id="581"/>
            <p14:sldId id="582"/>
            <p14:sldId id="583"/>
            <p14:sldId id="584"/>
            <p14:sldId id="585"/>
            <p14:sldId id="586"/>
            <p14:sldId id="587"/>
            <p14:sldId id="588"/>
            <p14:sldId id="589"/>
            <p14:sldId id="590"/>
          </p14:sldIdLst>
        </p14:section>
        <p14:section name="Foodcritic" id="{CDA64165-D34C-6E4B-A736-577CBB2890E8}">
          <p14:sldIdLst>
            <p14:sldId id="591"/>
            <p14:sldId id="592"/>
            <p14:sldId id="593"/>
            <p14:sldId id="594"/>
            <p14:sldId id="595"/>
            <p14:sldId id="596"/>
          </p14:sldIdLst>
        </p14:section>
        <p14:section name="Dessert" id="{205684B8-6BDE-6B46-B222-97951658029B}">
          <p14:sldIdLst>
            <p14:sldId id="597"/>
            <p14:sldId id="598"/>
            <p14:sldId id="599"/>
            <p14:sldId id="600"/>
            <p14:sldId id="601"/>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8" autoAdjust="0"/>
    <p:restoredTop sz="75734" autoAdjust="0"/>
  </p:normalViewPr>
  <p:slideViewPr>
    <p:cSldViewPr>
      <p:cViewPr>
        <p:scale>
          <a:sx n="100" d="100"/>
          <a:sy n="100" d="100"/>
        </p:scale>
        <p:origin x="-608" y="-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408"/>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notesMaster" Target="notesMasters/notes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173" Type="http://schemas.openxmlformats.org/officeDocument/2006/relationships/handoutMaster" Target="handoutMasters/handoutMaster1.xml"/><Relationship Id="rId174" Type="http://schemas.openxmlformats.org/officeDocument/2006/relationships/printerSettings" Target="printerSettings/printerSettings1.bin"/><Relationship Id="rId175" Type="http://schemas.openxmlformats.org/officeDocument/2006/relationships/presProps" Target="presProps.xml"/><Relationship Id="rId176" Type="http://schemas.openxmlformats.org/officeDocument/2006/relationships/viewProps" Target="viewProps.xml"/><Relationship Id="rId177" Type="http://schemas.openxmlformats.org/officeDocument/2006/relationships/theme" Target="theme/theme1.xml"/><Relationship Id="rId178"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40" Type="http://schemas.openxmlformats.org/officeDocument/2006/relationships/slide" Target="slides/slide135.xml"/><Relationship Id="rId141"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59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work through as much of this as we can with</a:t>
            </a:r>
            <a:r>
              <a:rPr lang="en-US" baseline="0" dirty="0" smtClean="0"/>
              <a:t> the class leaving time for a full demo in the end</a:t>
            </a:r>
          </a:p>
          <a:p>
            <a:endParaRPr lang="en-US" baseline="0" dirty="0" smtClean="0"/>
          </a:p>
          <a:p>
            <a:r>
              <a:rPr lang="en-US" baseline="0" dirty="0" smtClean="0"/>
              <a:t>Participants will not be able to install the database in the </a:t>
            </a:r>
            <a:r>
              <a:rPr lang="en-US" baseline="0" dirty="0" err="1" smtClean="0"/>
              <a:t>docker</a:t>
            </a:r>
            <a:r>
              <a:rPr lang="en-US" baseline="0" dirty="0" smtClean="0"/>
              <a:t> instances but can do everything else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70142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501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students 5-10 minutes to complete this part of the lab.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7272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Test Driving our Infrastructure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7820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process so far is to write a policy (a policy which would install an editor or </a:t>
            </a:r>
            <a:r>
              <a:rPr lang="en-US" dirty="0" err="1" smtClean="0"/>
              <a:t>git</a:t>
            </a:r>
            <a:r>
              <a:rPr lang="en-US" dirty="0" smtClean="0"/>
              <a:t>)</a:t>
            </a:r>
            <a:r>
              <a:rPr lang="en-US" baseline="0" dirty="0" smtClean="0"/>
              <a:t>, then apply the policy to our workstation, then verify the policy manually.  This is final for a simple case…but just like our ruby and rails code, testing it manually will quickly become untenable.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708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I don’t think I need to spend too much time preaching to this crowd</a:t>
            </a:r>
            <a:r>
              <a:rPr lang="en-US" sz="1400" baseline="0" dirty="0" smtClean="0"/>
              <a:t> about the benefits of automated tests…but just like our application code, having tests around our infrastructure code will speed up the feedback loops and enable us to have confidence in changes before we push them to production</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07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ultimate purpose of tests is to tell us whether or not our code is safe to deploy.  With our Chef code, there are four main questions we need to answer before we can deploy to production.</a:t>
            </a:r>
          </a:p>
          <a:p>
            <a:endParaRPr lang="en-US" baseline="0" dirty="0" smtClean="0"/>
          </a:p>
          <a:p>
            <a:pPr marL="342900" indent="-342900">
              <a:buAutoNum type="arabicParenR"/>
            </a:pPr>
            <a:r>
              <a:rPr lang="en-US" baseline="0" dirty="0" smtClean="0"/>
              <a:t>Did chef-client complete successfully?</a:t>
            </a:r>
          </a:p>
          <a:p>
            <a:pPr marL="342900" indent="-342900">
              <a:buAutoNum type="arabicParenR"/>
            </a:pPr>
            <a:r>
              <a:rPr lang="en-US" baseline="0" dirty="0" smtClean="0"/>
              <a:t>Did the recipe put the node in the desired state?</a:t>
            </a:r>
          </a:p>
          <a:p>
            <a:pPr marL="342900" indent="-342900">
              <a:buAutoNum type="arabicParenR"/>
            </a:pPr>
            <a:r>
              <a:rPr lang="en-US" baseline="0" dirty="0" smtClean="0"/>
              <a:t>Are the resources properly defined?</a:t>
            </a:r>
          </a:p>
          <a:p>
            <a:pPr marL="342900" indent="-342900">
              <a:buAutoNum type="arabicParenR"/>
            </a:pPr>
            <a:r>
              <a:rPr lang="en-US" baseline="0" dirty="0" smtClean="0"/>
              <a:t>Does the code follow our style guide?</a:t>
            </a:r>
          </a:p>
          <a:p>
            <a:pPr marL="0" indent="0">
              <a:buNone/>
            </a:pPr>
            <a:endParaRPr lang="en-US" baseline="0" dirty="0" smtClean="0"/>
          </a:p>
          <a:p>
            <a:r>
              <a:rPr lang="en-US" baseline="0" dirty="0" smtClean="0"/>
              <a:t>Over the next 30 minutes or so we’re going to go through how to answer each of these questions with automated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7699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docs.chef.io</a:t>
            </a:r>
            <a:r>
              <a:rPr lang="en-US" dirty="0" smtClean="0"/>
              <a:t>/</a:t>
            </a:r>
            <a:r>
              <a:rPr lang="en-US" dirty="0" err="1" smtClean="0"/>
              <a:t>chef_overview.html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So</a:t>
            </a:r>
            <a:r>
              <a:rPr lang="en-US" sz="1400" baseline="0" dirty="0" smtClean="0"/>
              <a:t> let’s jump into answering these questions. We’re going to use a very simple scenario which will let us explore the many facets of test driving our infrastructure code.</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439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scenario:</a:t>
            </a:r>
            <a:r>
              <a:rPr lang="en-US" baseline="0" dirty="0" smtClean="0"/>
              <a:t> we want to be able to deploy a simple rails app to a server we’ve configured with Chef using Test Driven Development.  We won’t be able to build all of it in the time we have, but you will leave today with working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168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 new chef-rep</a:t>
            </a:r>
            <a:r>
              <a:rPr lang="en-US" baseline="0" dirty="0" smtClean="0"/>
              <a:t>o for your chef project.  Go ahead and run chef generate repo chef-repo.  </a:t>
            </a:r>
            <a:r>
              <a:rPr lang="en-US" baseline="0" dirty="0" err="1" smtClean="0"/>
              <a:t>Nathen</a:t>
            </a:r>
            <a:r>
              <a:rPr lang="en-US" baseline="0" dirty="0" smtClean="0"/>
              <a:t> is going to be running the code as the same time as you, and he’ll give me a thumbs up when the command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893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cd int</a:t>
            </a:r>
            <a:r>
              <a:rPr lang="en-US" baseline="0" dirty="0" smtClean="0"/>
              <a:t>o our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going to first write a cookbook to install and configure Apache.  Use chef generate cookbook cookbooks/apache to generate the initial cookbook, the Chef DK will generate a bunch of scaffolding for our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question we need to answer is whether</a:t>
            </a:r>
            <a:r>
              <a:rPr lang="en-US" baseline="0" dirty="0" smtClean="0"/>
              <a:t> our chef-client run completed successfully.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565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do this, we need to verify</a:t>
            </a:r>
            <a:r>
              <a:rPr lang="en-US" baseline="0" dirty="0" smtClean="0"/>
              <a:t> that 1) We have a place to store the cookbook artifact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7962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we have a chef-client</a:t>
            </a:r>
            <a:r>
              <a:rPr lang="en-US" baseline="0" dirty="0" smtClean="0"/>
              <a: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139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3) That we have a target server which is  running the same OS as our production</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9202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Use the Chef framework and Chef programming language to define the components of your infrastructure.  This allows you to capture and document the shape of your infrastructure in a consistent way.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7361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nicest</a:t>
            </a:r>
            <a:r>
              <a:rPr lang="en-US" baseline="0" dirty="0" smtClean="0"/>
              <a:t> things about Test Kitchen is that we can test that our Chef code on multiple operating systems.  I can test whether the same cookbook will work on both Ubuntu-12.04 and Centos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813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then define which</a:t>
            </a:r>
            <a:r>
              <a:rPr lang="en-US" baseline="0" dirty="0" smtClean="0"/>
              <a:t> recipes in that cookbook I want to test and test that recipe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0302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I have</a:t>
            </a:r>
            <a:r>
              <a:rPr lang="en-US" baseline="0" dirty="0" smtClean="0"/>
              <a:t> multiple recipes within the same cookbook, I can test all of them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1655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even add another operating</a:t>
            </a:r>
            <a:r>
              <a:rPr lang="en-US" baseline="0" dirty="0" smtClean="0"/>
              <a:t> system and run those same test suites on that operating system.  Isn’t this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0547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suite can run multiple recipes. So we can</a:t>
            </a:r>
            <a:r>
              <a:rPr lang="en-US" baseline="0" dirty="0" smtClean="0"/>
              <a:t> have a default suite suite which will run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4211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Treat this like any other code base:        </a:t>
            </a:r>
          </a:p>
          <a:p>
            <a:pPr marL="228600" indent="-228600">
              <a:buAutoNum type="arabicPeriod"/>
            </a:pPr>
            <a:r>
              <a:rPr lang="en-US" sz="900" dirty="0" smtClean="0">
                <a:latin typeface="Calibri" charset="0"/>
                <a:cs typeface="Calibri" charset="0"/>
                <a:sym typeface="Calibri" charset="0"/>
              </a:rPr>
              <a:t>Store the code in a version control system.      </a:t>
            </a:r>
          </a:p>
          <a:p>
            <a:pPr marL="228600" indent="-228600">
              <a:buAutoNum type="arabicPeriod"/>
            </a:pPr>
            <a:r>
              <a:rPr lang="en-US" sz="900" dirty="0" smtClean="0">
                <a:latin typeface="Calibri" charset="0"/>
                <a:cs typeface="Calibri" charset="0"/>
                <a:sym typeface="Calibri" charset="0"/>
              </a:rPr>
              <a:t>Add automated tests to the code.      </a:t>
            </a:r>
          </a:p>
          <a:p>
            <a:pPr marL="228600" indent="-228600">
              <a:buAutoNum type="arabicPeriod"/>
            </a:pPr>
            <a:r>
              <a:rPr lang="en-US" sz="900" dirty="0" smtClean="0">
                <a:latin typeface="Calibri" charset="0"/>
                <a:cs typeface="Calibri" charset="0"/>
                <a:sym typeface="Calibri" charset="0"/>
              </a:rPr>
              <a:t>Refactor the code over time.</a:t>
            </a:r>
          </a:p>
          <a:p>
            <a:pPr marL="228600" indent="-228600">
              <a:buAutoNum type="arabicPeriod"/>
            </a:pPr>
            <a:r>
              <a:rPr lang="en-US" sz="900" dirty="0" smtClean="0">
                <a:latin typeface="Calibri" charset="0"/>
                <a:cs typeface="Calibri" charset="0"/>
                <a:sym typeface="Calibri" charset="0"/>
              </a:rPr>
              <a:t>Build and version software artifacts (e.g. packages)</a:t>
            </a:r>
          </a:p>
          <a:p>
            <a:pPr marL="228600" indent="-228600">
              <a:buAutoNum type="arabicPeriod"/>
            </a:pPr>
            <a:r>
              <a:rPr lang="en-US" sz="900" dirty="0" smtClean="0">
                <a:latin typeface="Calibri" charset="0"/>
                <a:cs typeface="Calibri" charset="0"/>
                <a:sym typeface="Calibri" charset="0"/>
              </a:rPr>
              <a:t>The code is executable documentation.</a:t>
            </a:r>
          </a:p>
          <a:p>
            <a:pPr marL="228600" indent="-228600">
              <a:buAutoNum type="arabicPeriod"/>
            </a:pPr>
            <a:r>
              <a:rPr lang="en-US" sz="900" dirty="0" smtClean="0">
                <a:latin typeface="Calibri" charset="0"/>
                <a:cs typeface="Calibri" charset="0"/>
                <a:sym typeface="Calibri" charset="0"/>
              </a:rPr>
              <a:t>Store the code in a version control system.</a:t>
            </a:r>
          </a:p>
          <a:p>
            <a:endParaRPr lang="en-US" sz="9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68211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could have another suite which would test a recipe called</a:t>
            </a:r>
            <a:r>
              <a:rPr lang="en-US" baseline="0" dirty="0" smtClean="0"/>
              <a:t> </a:t>
            </a:r>
            <a:r>
              <a:rPr lang="en-US" baseline="0" dirty="0" err="1" smtClean="0"/>
              <a:t>ssl</a:t>
            </a:r>
            <a:r>
              <a:rPr lang="en-US" baseline="0" dirty="0" smtClean="0"/>
              <a:t>, which would configure </a:t>
            </a:r>
            <a:r>
              <a:rPr lang="en-US" baseline="0" dirty="0" err="1" smtClean="0"/>
              <a:t>ssl</a:t>
            </a:r>
            <a:r>
              <a:rPr lang="en-US" baseline="0" dirty="0" smtClean="0"/>
              <a:t> for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4248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easily add additional operating systems I want to verify my</a:t>
            </a:r>
            <a:r>
              <a:rPr lang="en-US" baseline="0" dirty="0" smtClean="0"/>
              <a:t> Chef code works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598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to that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0958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when it prompts you for a password,</a:t>
            </a:r>
            <a:r>
              <a:rPr lang="en-US" baseline="0" dirty="0" smtClean="0"/>
              <a:t> use the word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18545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we’re within that </a:t>
            </a:r>
            <a:r>
              <a:rPr lang="en-US" dirty="0" err="1" smtClean="0"/>
              <a:t>docker</a:t>
            </a:r>
            <a:r>
              <a:rPr lang="en-US" dirty="0" smtClean="0"/>
              <a:t> container on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4527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With your infrastructure now fully captured in code, you are now able to rebuild your entire business, well, at least all of your business</a:t>
            </a:r>
            <a:r>
              <a:rPr lang="ja-JP" altLang="en-US" sz="900" dirty="0" smtClean="0">
                <a:latin typeface="Arial"/>
                <a:cs typeface="Calibri" charset="0"/>
                <a:sym typeface="Calibri" charset="0"/>
              </a:rPr>
              <a:t>’</a:t>
            </a:r>
            <a:r>
              <a:rPr lang="en-US" sz="900" dirty="0" smtClean="0">
                <a:latin typeface="Calibri" charset="0"/>
                <a:cs typeface="Calibri" charset="0"/>
                <a:sym typeface="Calibri" charset="0"/>
              </a:rPr>
              <a:t>s applications, with your code repository, a backup of your data, and compute resources, be they bare metal, virtual machines, or cloud instances.</a:t>
            </a:r>
          </a:p>
          <a:p>
            <a:endParaRPr lang="en-US" sz="900" dirty="0" smtClean="0">
              <a:latin typeface="Calibri" charset="0"/>
              <a:cs typeface="Calibri" charset="0"/>
              <a:sym typeface="Calibri" charset="0"/>
            </a:endParaRPr>
          </a:p>
          <a:p>
            <a:endParaRPr lang="en-US" sz="9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43229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a:t>
            </a:r>
            <a:r>
              <a:rPr lang="en-US" sz="900" dirty="0" err="1" smtClean="0">
                <a:latin typeface="Calibri" charset="0"/>
                <a:cs typeface="Calibri" charset="0"/>
                <a:sym typeface="Calibri" charset="0"/>
              </a:rPr>
              <a:t>clould</a:t>
            </a:r>
            <a:r>
              <a:rPr lang="en-US" sz="900" dirty="0" smtClean="0">
                <a:latin typeface="Calibri" charset="0"/>
                <a:cs typeface="Calibri" charset="0"/>
                <a:sym typeface="Calibri" charset="0"/>
              </a:rPr>
              <a:t> and back </a:t>
            </a:r>
            <a:r>
              <a:rPr lang="en-US" sz="900" dirty="0" err="1" smtClean="0">
                <a:latin typeface="Calibri" charset="0"/>
                <a:cs typeface="Calibri" charset="0"/>
                <a:sym typeface="Calibri" charset="0"/>
              </a:rPr>
              <a:t>again.How</a:t>
            </a:r>
            <a:r>
              <a:rPr lang="en-US" sz="900" dirty="0" smtClean="0">
                <a:latin typeface="Calibri" charset="0"/>
                <a:cs typeface="Calibri" charset="0"/>
                <a:sym typeface="Calibri" charset="0"/>
              </a:rPr>
              <a:t> will this impact the way you run operations in your </a:t>
            </a:r>
            <a:r>
              <a:rPr lang="en-US" sz="900" dirty="0" err="1" smtClean="0">
                <a:latin typeface="Calibri" charset="0"/>
                <a:cs typeface="Calibri" charset="0"/>
                <a:sym typeface="Calibri" charset="0"/>
              </a:rPr>
              <a:t>organization?What</a:t>
            </a:r>
            <a:r>
              <a:rPr lang="en-US" sz="900" dirty="0" smtClean="0">
                <a:latin typeface="Calibri" charset="0"/>
                <a:cs typeface="Calibri" charset="0"/>
                <a:sym typeface="Calibri" charset="0"/>
              </a:rPr>
              <a:t> questions do you have?</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r>
              <a:rPr lang="en-US" baseline="0" dirty="0" smtClean="0"/>
              <a:t> to verify our node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6066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do this through manual </a:t>
            </a:r>
            <a:r>
              <a:rPr lang="en-US" baseline="0" dirty="0" smtClean="0"/>
              <a:t>testing on the container.  Go ahead and run kitchen login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32500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remember to use</a:t>
            </a:r>
            <a:r>
              <a:rPr lang="en-US" baseline="0" dirty="0" smtClean="0"/>
              <a:t> the password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99155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gets us into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256784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test whether Apache is running.  If it is, we’ll </a:t>
            </a:r>
            <a:r>
              <a:rPr lang="en-US" baseline="0" dirty="0" smtClean="0"/>
              <a:t>be able to run curl http://</a:t>
            </a:r>
            <a:r>
              <a:rPr lang="en-US" baseline="0" dirty="0" err="1" smtClean="0"/>
              <a:t>localhost</a:t>
            </a:r>
            <a:r>
              <a:rPr lang="en-US" baseline="0" dirty="0" smtClean="0"/>
              <a:t> and get a successful response.  But, when we run this, we get an error back.  This means Apache is not running within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4154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visual, just reminding you that we are </a:t>
            </a:r>
            <a:r>
              <a:rPr lang="en-US" dirty="0" err="1" smtClean="0"/>
              <a:t>ssh’d</a:t>
            </a:r>
            <a:r>
              <a:rPr lang="en-US" dirty="0" smtClean="0"/>
              <a:t> from</a:t>
            </a:r>
            <a:r>
              <a:rPr lang="en-US" baseline="0" dirty="0" smtClean="0"/>
              <a:t> our workstation into our kitchen container and are running the curl command from inside the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73211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worked….but this</a:t>
            </a:r>
            <a:r>
              <a:rPr lang="en-US" baseline="0" dirty="0" smtClean="0"/>
              <a:t> is a tedious and error prone process.  [ Pause ] There is a better way.  Let’s use this lab time to develop a solution which will automatically test the end state of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69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~60K professionals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38858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run kitchen verify.  It errors out telling us that the Apache 2 package is not installed.  And this is good.  It’s always good to see a failure when we first run a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261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probably already know this – but just like in application code - </a:t>
            </a:r>
            <a:r>
              <a:rPr lang="en-US" baseline="0" dirty="0" smtClean="0"/>
              <a:t>test driven infrastructure code involves writing a test, watching it fail, writing just enough code to make it pass, then repeating.  So we’ve written a test and watched it fail, now let’s add in the code to make it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3616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your default recipe at</a:t>
            </a:r>
            <a:r>
              <a:rPr lang="en-US" baseline="0" dirty="0" smtClean="0"/>
              <a:t> recipes/</a:t>
            </a:r>
            <a:r>
              <a:rPr lang="en-US" baseline="0" dirty="0" err="1" smtClean="0"/>
              <a:t>default.rb</a:t>
            </a:r>
            <a:r>
              <a:rPr lang="en-US" baseline="0" dirty="0" smtClean="0"/>
              <a:t> and add in just one line: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a:t>
            </a:r>
            <a:r>
              <a:rPr lang="en-US" sz="900" smtClean="0">
                <a:latin typeface="Calibri" charset="0"/>
                <a:cs typeface="Calibri" charset="0"/>
                <a:sym typeface="Calibri" charset="0"/>
              </a:rPr>
              <a:t>–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chef</a:t>
            </a:r>
            <a:r>
              <a:rPr lang="en-US" baseline="0" dirty="0" smtClean="0"/>
              <a:t> recipe.  This installs Chef and our cookbooks onto our test kitchen instance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“kitchen verify” one more</a:t>
            </a:r>
            <a:r>
              <a:rPr lang="en-US" baseline="0" dirty="0" smtClean="0"/>
              <a:t> time.   This time, we should see a success!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7882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some pending tests in earlier.  Let’s</a:t>
            </a:r>
            <a:r>
              <a:rPr lang="en-US" baseline="0" dirty="0" smtClean="0"/>
              <a:t> add in code to make these </a:t>
            </a:r>
            <a:r>
              <a:rPr lang="en-US" baseline="0" dirty="0" err="1" smtClean="0"/>
              <a:t>executablel</a:t>
            </a:r>
            <a:r>
              <a:rPr lang="en-US" baseline="0" dirty="0" smtClean="0"/>
              <a:t> tests, watch them fail, then make them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9082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through a few that we could add- it is running, and it responds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67469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these tests</a:t>
            </a:r>
            <a:r>
              <a:rPr lang="en-US" baseline="0" dirty="0" smtClean="0"/>
              <a:t> and we see a couple of failures.  Our tests indicate that Apache is not running on our test kitchen container and that it is also not responding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write</a:t>
            </a:r>
            <a:r>
              <a:rPr lang="en-US" baseline="0" dirty="0" smtClean="0"/>
              <a:t> the code to make these pass.  On Ubuntu 12.04, it’s not enough to just install the package.  We also have to start the apache2 service.  We do that by adding in service block, telling Chef to start the Apache2 service after installing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changes to our test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those tests.  This time, they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a:t>
            </a:r>
            <a:r>
              <a:rPr lang="en-US" baseline="0" dirty="0" smtClean="0"/>
              <a:t> seen, there are four main commands that take us through the Test Kitchen workflow</a:t>
            </a:r>
          </a:p>
          <a:p>
            <a:endParaRPr lang="en-US" baseline="0" dirty="0" smtClean="0"/>
          </a:p>
          <a:p>
            <a:r>
              <a:rPr lang="en-US" baseline="0" dirty="0" smtClean="0"/>
              <a:t>Kitchen create – creates our test kitchen container or instance</a:t>
            </a:r>
          </a:p>
          <a:p>
            <a:r>
              <a:rPr lang="en-US" baseline="0" dirty="0" smtClean="0"/>
              <a:t>Kitchen converge – installs Chef and applies our Chef cookbooks</a:t>
            </a:r>
          </a:p>
          <a:p>
            <a:r>
              <a:rPr lang="en-US" baseline="0" dirty="0" smtClean="0"/>
              <a:t>Kitchen verify – runs the actual tests against the test kitchen container</a:t>
            </a:r>
          </a:p>
          <a:p>
            <a:r>
              <a:rPr lang="en-US" baseline="0" dirty="0" smtClean="0"/>
              <a:t>Kitchen destroy –destroys the test kitchen container or instance</a:t>
            </a:r>
          </a:p>
          <a:p>
            <a:endParaRPr lang="en-US" baseline="0" dirty="0" smtClean="0"/>
          </a:p>
          <a:p>
            <a:r>
              <a:rPr lang="en-US" baseline="0" dirty="0" smtClean="0"/>
              <a:t>You can run all four of these commands, one after the other, using “kitchen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604936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we’ve</a:t>
            </a:r>
            <a:r>
              <a:rPr lang="en-US" baseline="0" dirty="0" smtClean="0"/>
              <a:t> answered our second question, verifying that our default recipe of our apache cookbook did indeed put the node in the desired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7924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want fast feedback</a:t>
            </a:r>
            <a:r>
              <a:rPr lang="en-US" baseline="0" dirty="0" smtClean="0"/>
              <a:t> when testing whether our resources are properly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839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bit.ly/farmer-nathen" TargetMode="External"/><Relationship Id="rId4" Type="http://schemas.openxmlformats.org/officeDocument/2006/relationships/hyperlink" Target="http://eggs.chef.io" TargetMode="External"/><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119.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 Id="rId3" Type="http://schemas.openxmlformats.org/officeDocument/2006/relationships/image" Target="../media/image2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 Id="rId3" Type="http://schemas.openxmlformats.org/officeDocument/2006/relationships/image" Target="../media/image2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1.xml"/><Relationship Id="rId3" Type="http://schemas.openxmlformats.org/officeDocument/2006/relationships/image" Target="../media/image8.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e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Community Director at Chef</a:t>
            </a:r>
          </a:p>
          <a:p>
            <a:r>
              <a:rPr lang="en-US" dirty="0" smtClean="0"/>
              <a:t>Co-host of the Food Fight Show</a:t>
            </a:r>
          </a:p>
          <a:p>
            <a:r>
              <a:rPr lang="en-US" dirty="0" smtClean="0"/>
              <a:t>Co-organizer of </a:t>
            </a:r>
            <a:r>
              <a:rPr lang="en-US" dirty="0" err="1" smtClean="0"/>
              <a:t>DevOpsDC</a:t>
            </a:r>
            <a:r>
              <a:rPr lang="en-US" dirty="0" smtClean="0"/>
              <a:t> </a:t>
            </a:r>
            <a:r>
              <a:rPr lang="en-US" dirty="0" err="1" smtClean="0"/>
              <a:t>meetup</a:t>
            </a:r>
            <a:endParaRPr lang="en-US" dirty="0" smtClean="0"/>
          </a:p>
          <a:p>
            <a:r>
              <a:rPr lang="en-US" dirty="0" smtClean="0"/>
              <a:t>Occasional farmer – </a:t>
            </a:r>
            <a:r>
              <a:rPr lang="en-US" dirty="0" smtClean="0">
                <a:hlinkClick r:id="rId3"/>
              </a:rPr>
              <a:t>http://bit.ly/farmer-nathen</a:t>
            </a:r>
            <a:endParaRPr lang="en-US" dirty="0"/>
          </a:p>
          <a:p>
            <a:r>
              <a:rPr lang="en-US" dirty="0" smtClean="0"/>
              <a:t>Love Eggs – </a:t>
            </a:r>
            <a:r>
              <a:rPr lang="en-US" dirty="0" smtClean="0">
                <a:hlinkClick r:id="rId4"/>
              </a:rPr>
              <a:t>http://eggs.chef.io</a:t>
            </a:r>
            <a:endParaRPr lang="en-US" dirty="0" smtClean="0"/>
          </a:p>
          <a:p>
            <a:endParaRPr lang="en-US" dirty="0"/>
          </a:p>
          <a:p>
            <a:r>
              <a:rPr lang="en-US" dirty="0" smtClean="0"/>
              <a:t>@</a:t>
            </a:r>
            <a:r>
              <a:rPr lang="en-US" dirty="0" err="1" smtClean="0"/>
              <a:t>nathenharvey</a:t>
            </a:r>
            <a:endParaRPr lang="en-US" dirty="0" smtClean="0"/>
          </a:p>
          <a:p>
            <a:r>
              <a:rPr lang="en-US" dirty="0" err="1" smtClean="0"/>
              <a:t>nharvey@chef.io</a:t>
            </a:r>
            <a:endParaRPr lang="en-US" dirty="0"/>
          </a:p>
        </p:txBody>
      </p:sp>
      <p:pic>
        <p:nvPicPr>
          <p:cNvPr id="6" name="Picture 5" descr="nathen_bw_red.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spTree>
    <p:extLst>
      <p:ext uri="{BB962C8B-B14F-4D97-AF65-F5344CB8AC3E}">
        <p14:creationId xmlns:p14="http://schemas.microsoft.com/office/powerpoint/2010/main" val="28114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Infrastructure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409267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p>
          <a:p>
            <a:r>
              <a:rPr lang="en-US" sz="2600" dirty="0"/>
              <a:t>Last login: Wed Sep 24 04:30:29 2014 from 172.17.42.1</a:t>
            </a:r>
          </a:p>
        </p:txBody>
      </p:sp>
      <p:sp>
        <p:nvSpPr>
          <p:cNvPr id="4" name="Title 3"/>
          <p:cNvSpPr>
            <a:spLocks noGrp="1"/>
          </p:cNvSpPr>
          <p:nvPr>
            <p:ph type="title"/>
          </p:nvPr>
        </p:nvSpPr>
        <p:spPr/>
        <p:txBody>
          <a:bodyPr/>
          <a:lstStyle/>
          <a:p>
            <a:r>
              <a:rPr lang="en-US" dirty="0"/>
              <a:t>Login to the kitchen</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118542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3448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29526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4616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847620"/>
            <a:ext cx="4151490" cy="369332"/>
          </a:xfrm>
          <a:prstGeom prst="rect">
            <a:avLst/>
          </a:prstGeom>
          <a:solidFill>
            <a:schemeClr val="tx1"/>
          </a:solidFill>
          <a:ln>
            <a:solidFill>
              <a:schemeClr val="tx1"/>
            </a:solidFill>
            <a:prstDash val="dash"/>
          </a:ln>
        </p:spPr>
        <p:txBody>
          <a:bodyPr wrap="square" lIns="0" tIns="0" rIns="0" bIns="0" rtlCol="0">
            <a:spAutoFit/>
          </a:bodyPr>
          <a:lstStyle/>
          <a:p>
            <a:r>
              <a:rPr lang="de-DE" sz="2400" dirty="0">
                <a:solidFill>
                  <a:schemeClr val="bg1"/>
                </a:solidFill>
              </a:rPr>
              <a:t>[kitchen@5379d310dc59 ~]$</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3598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7769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22976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en-US" dirty="0" err="1"/>
              <a:t>localhost</a:t>
            </a:r>
            <a:r>
              <a:rPr lang="en-US" dirty="0"/>
              <a:t> closed.</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9798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11213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endParaRPr lang="en-US" dirty="0"/>
          </a:p>
          <a:p>
            <a:r>
              <a:rPr lang="en-US" dirty="0"/>
              <a:t>         to file /</a:t>
            </a:r>
            <a:r>
              <a:rPr lang="en-US" dirty="0" err="1"/>
              <a:t>tmp</a:t>
            </a:r>
            <a:r>
              <a:rPr lang="en-US" dirty="0"/>
              <a:t>/</a:t>
            </a:r>
            <a:r>
              <a:rPr lang="en-US" dirty="0" err="1"/>
              <a:t>install.sh</a:t>
            </a:r>
            <a:endParaRPr lang="en-US" dirty="0"/>
          </a:p>
          <a:p>
            <a:r>
              <a:rPr lang="en-US" dirty="0"/>
              <a:t>       trying </a:t>
            </a:r>
            <a:r>
              <a:rPr lang="en-US" dirty="0" err="1"/>
              <a:t>wget</a:t>
            </a:r>
            <a:r>
              <a:rPr lang="en-US" dirty="0"/>
              <a: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Downloading Chef  for </a:t>
            </a:r>
            <a:r>
              <a:rPr lang="en-US" dirty="0" err="1"/>
              <a:t>ubuntu</a:t>
            </a:r>
            <a:r>
              <a:rPr lang="en-US" dirty="0"/>
              <a:t>...</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628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252216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0173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Verifying node state</a:t>
            </a:r>
            <a:endParaRPr lang="en-US" dirty="0"/>
          </a:p>
        </p:txBody>
      </p:sp>
      <p:sp>
        <p:nvSpPr>
          <p:cNvPr id="5" name="Subtitle 4"/>
          <p:cNvSpPr>
            <a:spLocks noGrp="1"/>
          </p:cNvSpPr>
          <p:nvPr>
            <p:ph type="subTitle" idx="1"/>
          </p:nvPr>
        </p:nvSpPr>
        <p:spPr/>
        <p:txBody>
          <a:bodyPr/>
          <a:lstStyle/>
          <a:p>
            <a:r>
              <a:rPr lang="en-US" dirty="0" err="1" smtClean="0"/>
              <a:t>Serverspec</a:t>
            </a:r>
            <a:endParaRPr lang="en-US" dirty="0"/>
          </a:p>
        </p:txBody>
      </p:sp>
    </p:spTree>
    <p:extLst>
      <p:ext uri="{BB962C8B-B14F-4D97-AF65-F5344CB8AC3E}">
        <p14:creationId xmlns:p14="http://schemas.microsoft.com/office/powerpoint/2010/main" val="20124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5646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a:t>Manually inspect the test node</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368944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p>
          <a:p>
            <a:r>
              <a:rPr lang="en-US" sz="2600" dirty="0"/>
              <a:t>Last login: Wed Sep 24 04:30:29 2014 from 172.17.42.1</a:t>
            </a:r>
          </a:p>
        </p:txBody>
      </p:sp>
      <p:sp>
        <p:nvSpPr>
          <p:cNvPr id="4" name="Title 3"/>
          <p:cNvSpPr>
            <a:spLocks noGrp="1"/>
          </p:cNvSpPr>
          <p:nvPr>
            <p:ph type="title"/>
          </p:nvPr>
        </p:nvSpPr>
        <p:spPr/>
        <p:txBody>
          <a:bodyPr/>
          <a:lstStyle/>
          <a:p>
            <a:r>
              <a:rPr lang="en-US" dirty="0"/>
              <a:t>Manually inspect the test node</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21875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curl: (7) couldn't connect to host</a:t>
            </a:r>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9512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706510"/>
            <a:ext cx="4151490" cy="477054"/>
          </a:xfrm>
          <a:prstGeom prst="rect">
            <a:avLst/>
          </a:prstGeom>
          <a:solidFill>
            <a:schemeClr val="tx1"/>
          </a:solidFill>
          <a:ln>
            <a:solidFill>
              <a:schemeClr val="tx1"/>
            </a:solidFill>
            <a:prstDash val="dash"/>
          </a:ln>
        </p:spPr>
        <p:txBody>
          <a:bodyPr wrap="square" lIns="0" tIns="0" rIns="0" bIns="0" rtlCol="0">
            <a:spAutoFit/>
          </a:bodyPr>
          <a:lstStyle/>
          <a:p>
            <a:r>
              <a:rPr lang="de-DE" sz="1500" dirty="0">
                <a:solidFill>
                  <a:schemeClr val="bg1"/>
                </a:solidFill>
              </a:rPr>
              <a:t>[kitchen@5379d310dc59 ~]</a:t>
            </a:r>
            <a:r>
              <a:rPr lang="de-DE" sz="1500" dirty="0" smtClean="0">
                <a:solidFill>
                  <a:schemeClr val="bg1"/>
                </a:solidFill>
              </a:rPr>
              <a:t>$ </a:t>
            </a:r>
            <a:r>
              <a:rPr lang="de-DE" sz="1500" dirty="0" err="1" smtClean="0">
                <a:solidFill>
                  <a:schemeClr val="bg1"/>
                </a:solidFill>
              </a:rPr>
              <a:t>curl</a:t>
            </a:r>
            <a:r>
              <a:rPr lang="de-DE" sz="1500" dirty="0" smtClean="0">
                <a:solidFill>
                  <a:schemeClr val="bg1"/>
                </a:solidFill>
              </a:rPr>
              <a:t> http://</a:t>
            </a:r>
            <a:r>
              <a:rPr lang="de-DE" sz="1500" dirty="0" err="1" smtClean="0">
                <a:solidFill>
                  <a:schemeClr val="bg1"/>
                </a:solidFill>
              </a:rPr>
              <a:t>localhost</a:t>
            </a:r>
            <a:endParaRPr lang="de-DE" sz="1500" dirty="0" smtClean="0">
              <a:solidFill>
                <a:schemeClr val="bg1"/>
              </a:solidFill>
            </a:endParaRPr>
          </a:p>
          <a:p>
            <a:r>
              <a:rPr lang="en-US" sz="1600" dirty="0">
                <a:solidFill>
                  <a:schemeClr val="bg1"/>
                </a:solidFill>
              </a:rPr>
              <a:t>curl: (7) couldn't connect to </a:t>
            </a:r>
            <a:r>
              <a:rPr lang="en-US" sz="1600" dirty="0" smtClean="0">
                <a:solidFill>
                  <a:schemeClr val="bg1"/>
                </a:solidFill>
              </a:rPr>
              <a:t>host</a:t>
            </a:r>
            <a:endParaRPr lang="en-US" sz="1600" dirty="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185710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 Verify node state </a:t>
            </a:r>
            <a:endParaRPr lang="en-US" dirty="0"/>
          </a:p>
        </p:txBody>
      </p:sp>
      <p:sp>
        <p:nvSpPr>
          <p:cNvPr id="5" name="Text Placeholder 4"/>
          <p:cNvSpPr>
            <a:spLocks noGrp="1"/>
          </p:cNvSpPr>
          <p:nvPr>
            <p:ph type="body" sz="quarter" idx="10"/>
          </p:nvPr>
        </p:nvSpPr>
        <p:spPr/>
        <p:txBody>
          <a:bodyPr/>
          <a:lstStyle/>
          <a:p>
            <a:r>
              <a:rPr lang="en-US" b="1" dirty="0" smtClean="0"/>
              <a:t>Problem</a:t>
            </a:r>
            <a:r>
              <a:rPr lang="en-US" dirty="0" smtClean="0"/>
              <a:t>: Manually verifying the state of the test node is tedious and error-prone.</a:t>
            </a:r>
          </a:p>
          <a:p>
            <a:r>
              <a:rPr lang="en-US" b="1" dirty="0" smtClean="0"/>
              <a:t>Success Criteria</a:t>
            </a:r>
            <a:r>
              <a:rPr lang="en-US" dirty="0" smtClean="0"/>
              <a:t>: The end state of the node is automatically tested.</a:t>
            </a:r>
            <a:endParaRPr lang="en-US" b="1" dirty="0"/>
          </a:p>
        </p:txBody>
      </p:sp>
    </p:spTree>
    <p:extLst>
      <p:ext uri="{BB962C8B-B14F-4D97-AF65-F5344CB8AC3E}">
        <p14:creationId xmlns:p14="http://schemas.microsoft.com/office/powerpoint/2010/main" val="33318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12334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188416" y="3505200"/>
            <a:ext cx="4154984" cy="861774"/>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Move SSH off of port 22</a:t>
            </a:r>
          </a:p>
          <a:p>
            <a:pPr marL="342900" indent="-342900">
              <a:buFont typeface="Arial"/>
              <a:buChar char="•"/>
            </a:pPr>
            <a:r>
              <a:rPr lang="en-US" sz="2800" dirty="0" smtClean="0">
                <a:solidFill>
                  <a:schemeClr val="accent3">
                    <a:lumMod val="50000"/>
                  </a:schemeClr>
                </a:solidFill>
              </a:rPr>
              <a:t>Let’s put it on 2022</a:t>
            </a:r>
          </a:p>
        </p:txBody>
      </p:sp>
    </p:spTree>
    <p:extLst>
      <p:ext uri="{BB962C8B-B14F-4D97-AF65-F5344CB8AC3E}">
        <p14:creationId xmlns:p14="http://schemas.microsoft.com/office/powerpoint/2010/main" val="108664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5351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28880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912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336953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955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0517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5742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337756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7500" lnSpcReduction="20000"/>
          </a:bodyPr>
          <a:lstStyle/>
          <a:p>
            <a:r>
              <a:rPr lang="en-US" dirty="0"/>
              <a:t> apache::default</a:t>
            </a:r>
          </a:p>
          <a:p>
            <a:r>
              <a:rPr lang="en-US" dirty="0"/>
              <a:t>         is awesome</a:t>
            </a:r>
          </a:p>
          <a:p>
            <a:r>
              <a:rPr lang="en-US" dirty="0"/>
              <a:t>         is installed (FAILED - 1)</a:t>
            </a:r>
          </a:p>
          <a:p>
            <a:endParaRPr lang="en-US" dirty="0"/>
          </a:p>
          <a:p>
            <a:r>
              <a:rPr lang="en-US" dirty="0"/>
              <a:t>       Failures:</a:t>
            </a:r>
          </a:p>
          <a:p>
            <a:endParaRPr lang="en-US" dirty="0"/>
          </a:p>
          <a:p>
            <a:r>
              <a:rPr lang="en-US" dirty="0"/>
              <a:t>         1) apache::default is installed</a:t>
            </a:r>
          </a:p>
          <a:p>
            <a:r>
              <a:rPr lang="en-US" dirty="0"/>
              <a:t>            Failure/Error: expect(package 'apache2').to </a:t>
            </a:r>
            <a:r>
              <a:rPr lang="en-US" dirty="0" err="1"/>
              <a:t>be_installed</a:t>
            </a:r>
            <a:endParaRPr lang="en-US" dirty="0"/>
          </a:p>
          <a:p>
            <a:r>
              <a:rPr lang="en-US" dirty="0"/>
              <a:t>              expected Package "apache2" to be installed</a:t>
            </a:r>
          </a:p>
          <a:p>
            <a:r>
              <a:rPr lang="en-US" dirty="0"/>
              <a:t>              /bin/</a:t>
            </a:r>
            <a:r>
              <a:rPr lang="en-US" dirty="0" err="1"/>
              <a:t>sh</a:t>
            </a:r>
            <a:r>
              <a:rPr lang="en-US" dirty="0"/>
              <a:t> -c </a:t>
            </a:r>
            <a:r>
              <a:rPr lang="en-US" dirty="0" err="1"/>
              <a:t>dpkg</a:t>
            </a:r>
            <a:r>
              <a:rPr lang="en-US" dirty="0"/>
              <a:t>-query\ -f\ \'\$\{Status\}\'\ -W\ apache2\ \|\ </a:t>
            </a:r>
            <a:r>
              <a:rPr lang="en-US" dirty="0" err="1"/>
              <a:t>grep</a:t>
            </a:r>
            <a:r>
              <a:rPr lang="en-US" dirty="0"/>
              <a:t>\ -E\ \'\^\(install\|hold\)\ ok\ installed\$\'</a:t>
            </a:r>
          </a:p>
          <a:p>
            <a:r>
              <a:rPr lang="en-US" dirty="0"/>
              <a:t>              No packages found matching apache2</a:t>
            </a:r>
            <a:r>
              <a:rPr lang="en-US" dirty="0" smtClean="0"/>
              <a:t>.</a:t>
            </a:r>
            <a:endParaRPr lang="en-US" dirty="0"/>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68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is failing, make it pass</a:t>
            </a:r>
            <a:endParaRPr lang="en-US" dirty="0"/>
          </a:p>
        </p:txBody>
      </p:sp>
      <p:sp>
        <p:nvSpPr>
          <p:cNvPr id="6" name="Text Placeholder 5"/>
          <p:cNvSpPr>
            <a:spLocks noGrp="1"/>
          </p:cNvSpPr>
          <p:nvPr>
            <p:ph type="body" sz="quarter" idx="10"/>
          </p:nvPr>
        </p:nvSpPr>
        <p:spPr/>
        <p:txBody>
          <a:bodyPr/>
          <a:lstStyle/>
          <a:p>
            <a:r>
              <a:rPr lang="en-US" dirty="0" smtClean="0"/>
              <a:t>Test-driven development involves</a:t>
            </a:r>
          </a:p>
          <a:p>
            <a:pPr lvl="1"/>
            <a:r>
              <a:rPr lang="en-US" dirty="0" smtClean="0"/>
              <a:t>Write a test to verify something is working</a:t>
            </a:r>
          </a:p>
          <a:p>
            <a:pPr lvl="1"/>
            <a:r>
              <a:rPr lang="en-US" dirty="0" smtClean="0"/>
              <a:t>Watch the test fail</a:t>
            </a:r>
          </a:p>
          <a:p>
            <a:pPr lvl="1"/>
            <a:r>
              <a:rPr lang="en-US" dirty="0" smtClean="0"/>
              <a:t>Write just enough code to make the test pass</a:t>
            </a:r>
          </a:p>
          <a:p>
            <a:pPr lvl="1"/>
            <a:r>
              <a:rPr lang="en-US" dirty="0" smtClean="0"/>
              <a:t>Repeat</a:t>
            </a:r>
          </a:p>
        </p:txBody>
      </p:sp>
    </p:spTree>
    <p:extLst>
      <p:ext uri="{BB962C8B-B14F-4D97-AF65-F5344CB8AC3E}">
        <p14:creationId xmlns:p14="http://schemas.microsoft.com/office/powerpoint/2010/main" val="27714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Golden Images to Update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3" name="TextBox 22"/>
          <p:cNvSpPr txBox="1"/>
          <p:nvPr/>
        </p:nvSpPr>
        <p:spPr>
          <a:xfrm>
            <a:off x="6019800"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9" name="TextBox 28"/>
          <p:cNvSpPr txBox="1"/>
          <p:nvPr/>
        </p:nvSpPr>
        <p:spPr>
          <a:xfrm>
            <a:off x="4934229"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1" name="TextBox 30"/>
          <p:cNvSpPr txBox="1"/>
          <p:nvPr/>
        </p:nvSpPr>
        <p:spPr>
          <a:xfrm>
            <a:off x="6019800"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2" name="TextBox 31"/>
          <p:cNvSpPr txBox="1"/>
          <p:nvPr/>
        </p:nvSpPr>
        <p:spPr>
          <a:xfrm>
            <a:off x="6001029" y="55626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a:t>
            </a:r>
            <a:r>
              <a:rPr lang="en-US" dirty="0" err="1" smtClean="0"/>
              <a:t>reop</a:t>
            </a:r>
            <a:r>
              <a:rPr lang="en-US" dirty="0" smtClean="0"/>
              <a:t>/cookbooks/apache/recipes/</a:t>
            </a:r>
            <a:r>
              <a:rPr lang="en-US" dirty="0" err="1" smtClean="0"/>
              <a:t>default.rb</a:t>
            </a:r>
            <a:endParaRPr lang="en-US" dirty="0"/>
          </a:p>
        </p:txBody>
      </p:sp>
    </p:spTree>
    <p:extLst>
      <p:ext uri="{BB962C8B-B14F-4D97-AF65-F5344CB8AC3E}">
        <p14:creationId xmlns:p14="http://schemas.microsoft.com/office/powerpoint/2010/main" val="7385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4881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70000" lnSpcReduction="20000"/>
          </a:bodyPr>
          <a:lstStyle/>
          <a:p>
            <a:r>
              <a:rPr lang="en-US" dirty="0"/>
              <a:t> apache</a:t>
            </a:r>
          </a:p>
          <a:p>
            <a:r>
              <a:rPr lang="en-US" dirty="0"/>
              <a:t>         is awesome</a:t>
            </a:r>
          </a:p>
          <a:p>
            <a:r>
              <a:rPr lang="en-US" dirty="0"/>
              <a:t>         is installed</a:t>
            </a:r>
          </a:p>
          <a:p>
            <a:endParaRPr lang="en-US" dirty="0"/>
          </a:p>
          <a:p>
            <a:r>
              <a:rPr lang="en-US" dirty="0"/>
              <a:t>       Finished in 0.48165 seconds (files took 1.05 seconds to load)</a:t>
            </a:r>
          </a:p>
          <a:p>
            <a:r>
              <a:rPr lang="en-US" dirty="0"/>
              <a:t>       2 examples, 0 failures</a:t>
            </a:r>
          </a:p>
          <a:p>
            <a:r>
              <a:rPr lang="en-US" dirty="0"/>
              <a:t>       Finished verifying &lt;default-centos-64&gt; (0m5.64s).</a:t>
            </a:r>
          </a:p>
          <a:p>
            <a:r>
              <a:rPr lang="en-US" dirty="0"/>
              <a:t>-----&gt; Kitchen is finished. (0m11.84s)</a:t>
            </a:r>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451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else will you test?</a:t>
            </a:r>
            <a:endParaRPr lang="en-US" dirty="0"/>
          </a:p>
        </p:txBody>
      </p:sp>
      <p:sp>
        <p:nvSpPr>
          <p:cNvPr id="6" name="Text Placeholder 5"/>
          <p:cNvSpPr>
            <a:spLocks noGrp="1"/>
          </p:cNvSpPr>
          <p:nvPr>
            <p:ph type="body" sz="quarter" idx="10"/>
          </p:nvPr>
        </p:nvSpPr>
        <p:spPr/>
        <p:txBody>
          <a:bodyPr/>
          <a:lstStyle/>
          <a:p>
            <a:r>
              <a:rPr lang="en-US" dirty="0" smtClean="0"/>
              <a:t>Is the service running?</a:t>
            </a:r>
          </a:p>
          <a:p>
            <a:r>
              <a:rPr lang="en-US" dirty="0" smtClean="0"/>
              <a:t>Is the port accessible?</a:t>
            </a:r>
          </a:p>
          <a:p>
            <a:r>
              <a:rPr lang="en-US" dirty="0" smtClean="0"/>
              <a:t>Is the expected content being served?</a:t>
            </a:r>
          </a:p>
          <a:p>
            <a:endParaRPr lang="en-US" dirty="0"/>
          </a:p>
          <a:p>
            <a:r>
              <a:rPr lang="en-US" dirty="0" smtClean="0"/>
              <a:t>Make sure everything works from a fresh kitchen, too!</a:t>
            </a:r>
            <a:endParaRPr lang="en-US" dirty="0"/>
          </a:p>
        </p:txBody>
      </p:sp>
    </p:spTree>
    <p:extLst>
      <p:ext uri="{BB962C8B-B14F-4D97-AF65-F5344CB8AC3E}">
        <p14:creationId xmlns:p14="http://schemas.microsoft.com/office/powerpoint/2010/main" val="20219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70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smtClean="0">
                <a:solidFill>
                  <a:srgbClr val="4E9A06"/>
                </a:solidFill>
              </a:rPr>
              <a:t>"responds to http requests"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smtClean="0">
                <a:solidFill>
                  <a:srgbClr val="CE5C00"/>
                </a:solidFill>
              </a:rPr>
              <a:t>.</a:t>
            </a:r>
            <a:r>
              <a:rPr lang="en-US" b="1" dirty="0" err="1" smtClean="0">
                <a:solidFill>
                  <a:srgbClr val="000000"/>
                </a:solidFill>
              </a:rPr>
              <a:t>exit_status</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smtClean="0">
                <a:solidFill>
                  <a:srgbClr val="000000"/>
                </a:solidFill>
              </a:rPr>
              <a:t>eq</a:t>
            </a:r>
            <a:r>
              <a:rPr lang="en-US" b="1" dirty="0" smtClean="0">
                <a:solidFill>
                  <a:srgbClr val="000000"/>
                </a:solidFill>
              </a:rPr>
              <a:t> </a:t>
            </a:r>
            <a:r>
              <a:rPr lang="en-US" b="1" dirty="0">
                <a:solidFill>
                  <a:srgbClr val="4E9A06"/>
                </a:solidFill>
              </a:rPr>
              <a:t>0</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20823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endParaRPr lang="en-US" sz="2500" dirty="0"/>
          </a:p>
          <a:p>
            <a:r>
              <a:rPr lang="en-US" sz="2500" dirty="0" smtClean="0"/>
              <a:t> </a:t>
            </a:r>
            <a:r>
              <a:rPr lang="en-US" sz="2500" dirty="0"/>
              <a:t>Failures:</a:t>
            </a:r>
          </a:p>
          <a:p>
            <a:endParaRPr lang="en-US" sz="2500" dirty="0"/>
          </a:p>
          <a:p>
            <a:r>
              <a:rPr lang="en-US" sz="2500" dirty="0"/>
              <a:t> </a:t>
            </a:r>
            <a:r>
              <a:rPr lang="en-US" sz="2500" dirty="0" smtClean="0"/>
              <a:t> </a:t>
            </a:r>
            <a:r>
              <a:rPr lang="en-US" sz="2500" dirty="0"/>
              <a:t>1) apache::default is running</a:t>
            </a:r>
          </a:p>
          <a:p>
            <a:r>
              <a:rPr lang="en-US" sz="2500" dirty="0"/>
              <a:t>     </a:t>
            </a:r>
            <a:r>
              <a:rPr lang="en-US" sz="2500" dirty="0" smtClean="0"/>
              <a:t>Failure</a:t>
            </a:r>
            <a:r>
              <a:rPr lang="en-US" sz="2500" dirty="0"/>
              <a:t>/Error: expect(service 'apache2').to </a:t>
            </a:r>
            <a:r>
              <a:rPr lang="en-US" sz="2500" dirty="0" err="1"/>
              <a:t>be_running</a:t>
            </a:r>
            <a:endParaRPr lang="en-US" sz="2500" dirty="0"/>
          </a:p>
          <a:p>
            <a:r>
              <a:rPr lang="en-US" sz="2500" dirty="0" smtClean="0"/>
              <a:t>     expected </a:t>
            </a:r>
            <a:r>
              <a:rPr lang="en-US" sz="2500" dirty="0"/>
              <a:t>Service "apache2" to be running</a:t>
            </a:r>
          </a:p>
          <a:p>
            <a:r>
              <a:rPr lang="en-US" sz="2500" dirty="0"/>
              <a:t>    </a:t>
            </a:r>
            <a:r>
              <a:rPr lang="en-US" sz="2500" dirty="0" smtClean="0"/>
              <a:t>/</a:t>
            </a:r>
            <a:r>
              <a:rPr lang="en-US" sz="2500" dirty="0"/>
              <a:t>bin/</a:t>
            </a:r>
            <a:r>
              <a:rPr lang="en-US" sz="2500" dirty="0" err="1"/>
              <a:t>sh</a:t>
            </a:r>
            <a:r>
              <a:rPr lang="en-US" sz="2500" dirty="0"/>
              <a:t> -c service\ apache2\ status\ \&amp;\&amp;\ service\ apache2\ status\ \|\ </a:t>
            </a:r>
            <a:r>
              <a:rPr lang="en-US" sz="2500" dirty="0" err="1"/>
              <a:t>grep</a:t>
            </a:r>
            <a:r>
              <a:rPr lang="en-US" sz="2500" dirty="0"/>
              <a:t>\ \'running\'</a:t>
            </a:r>
          </a:p>
          <a:p>
            <a:r>
              <a:rPr lang="en-US" sz="2500" dirty="0"/>
              <a:t>              Apache2 is NOT running</a:t>
            </a:r>
            <a:r>
              <a:rPr lang="en-US" sz="2500" dirty="0" smtClean="0"/>
              <a:t>.</a:t>
            </a:r>
          </a:p>
          <a:p>
            <a:endParaRPr lang="en-US" sz="2500" dirty="0"/>
          </a:p>
          <a:p>
            <a:r>
              <a:rPr lang="en-US" sz="2500" dirty="0"/>
              <a:t>  </a:t>
            </a:r>
            <a:r>
              <a:rPr lang="en-US" sz="2500" dirty="0" smtClean="0"/>
              <a:t>2</a:t>
            </a:r>
            <a:r>
              <a:rPr lang="en-US" sz="2500" dirty="0"/>
              <a:t>) apache::default responds to http requests</a:t>
            </a:r>
          </a:p>
          <a:p>
            <a:r>
              <a:rPr lang="en-US" sz="2500" dirty="0"/>
              <a:t>     </a:t>
            </a:r>
            <a:r>
              <a:rPr lang="en-US" sz="2500" dirty="0" smtClean="0"/>
              <a:t>Failure</a:t>
            </a:r>
            <a:r>
              <a:rPr lang="en-US" sz="2500" dirty="0"/>
              <a:t>/Error: expect(command("curl </a:t>
            </a:r>
            <a:r>
              <a:rPr lang="en-US" sz="2500" dirty="0" err="1"/>
              <a:t>localhost</a:t>
            </a:r>
            <a:r>
              <a:rPr lang="en-US" sz="2500" dirty="0"/>
              <a:t>").</a:t>
            </a:r>
            <a:r>
              <a:rPr lang="en-US" sz="2500" dirty="0" err="1"/>
              <a:t>exit_status</a:t>
            </a:r>
            <a:r>
              <a:rPr lang="en-US" sz="2500" dirty="0"/>
              <a:t>).to </a:t>
            </a:r>
            <a:r>
              <a:rPr lang="en-US" sz="2500" dirty="0" err="1"/>
              <a:t>eq</a:t>
            </a:r>
            <a:r>
              <a:rPr lang="en-US" sz="2500" dirty="0"/>
              <a:t> 0</a:t>
            </a:r>
          </a:p>
          <a:p>
            <a:endParaRPr lang="en-US" sz="2500" dirty="0"/>
          </a:p>
          <a:p>
            <a:r>
              <a:rPr lang="en-US" sz="2500" dirty="0" smtClean="0"/>
              <a:t>     expected</a:t>
            </a:r>
            <a:r>
              <a:rPr lang="en-US" sz="2500" dirty="0"/>
              <a:t>: 0</a:t>
            </a:r>
          </a:p>
          <a:p>
            <a:r>
              <a:rPr lang="en-US" sz="2500" dirty="0"/>
              <a:t>     </a:t>
            </a:r>
            <a:r>
              <a:rPr lang="en-US" sz="2500" dirty="0" smtClean="0"/>
              <a:t>got</a:t>
            </a:r>
            <a:r>
              <a:rPr lang="en-US" sz="2500" dirty="0"/>
              <a:t>: 7</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277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 </a:t>
            </a:r>
          </a:p>
          <a:p>
            <a:endParaRPr lang="en-US" dirty="0">
              <a:solidFill>
                <a:srgbClr val="4E9A06"/>
              </a:solidFill>
            </a:endParaRPr>
          </a:p>
          <a:p>
            <a:r>
              <a:rPr lang="en-US" dirty="0" smtClean="0">
                <a:solidFill>
                  <a:srgbClr val="000000"/>
                </a:solidFill>
              </a:rPr>
              <a:t>service </a:t>
            </a:r>
            <a:r>
              <a:rPr lang="en-US" dirty="0">
                <a:solidFill>
                  <a:srgbClr val="4E9A06"/>
                </a:solidFill>
              </a:rPr>
              <a:t>"</a:t>
            </a:r>
            <a:r>
              <a:rPr lang="en-US" dirty="0" smtClean="0">
                <a:solidFill>
                  <a:srgbClr val="4E9A06"/>
                </a:solidFill>
              </a:rPr>
              <a:t>apache2” </a:t>
            </a:r>
            <a:r>
              <a:rPr lang="en-US" dirty="0" smtClean="0">
                <a:solidFill>
                  <a:srgbClr val="000000"/>
                </a:solidFill>
              </a:rPr>
              <a:t>do</a:t>
            </a:r>
          </a:p>
          <a:p>
            <a:r>
              <a:rPr lang="en-US" dirty="0" smtClean="0">
                <a:solidFill>
                  <a:srgbClr val="000000"/>
                </a:solidFill>
              </a:rPr>
              <a:t>  action </a:t>
            </a:r>
            <a:r>
              <a:rPr lang="en-US" dirty="0" smtClean="0">
                <a:solidFill>
                  <a:srgbClr val="4E9A06"/>
                </a:solidFill>
              </a:rPr>
              <a:t>:start</a:t>
            </a:r>
            <a:endParaRPr lang="en-US" dirty="0" smtClean="0">
              <a:solidFill>
                <a:srgbClr val="000000"/>
              </a:solidFill>
            </a:endParaRPr>
          </a:p>
          <a:p>
            <a:r>
              <a:rPr lang="en-US" dirty="0" smtClean="0">
                <a:solidFill>
                  <a:srgbClr val="000000"/>
                </a:solidFill>
              </a:rPr>
              <a:t>end</a:t>
            </a:r>
            <a:endParaRPr lang="en-US" dirty="0">
              <a:solidFill>
                <a:srgbClr val="4E9A06"/>
              </a:solidFill>
            </a:endParaRPr>
          </a:p>
          <a:p>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172433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23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92500" lnSpcReduction="20000"/>
          </a:bodyPr>
          <a:lstStyle/>
          <a:p>
            <a:r>
              <a:rPr lang="en-US" sz="2500" dirty="0"/>
              <a:t> apache::default</a:t>
            </a:r>
          </a:p>
          <a:p>
            <a:r>
              <a:rPr lang="en-US" sz="2500" dirty="0"/>
              <a:t>         is awesome</a:t>
            </a:r>
          </a:p>
          <a:p>
            <a:r>
              <a:rPr lang="en-US" sz="2500" dirty="0"/>
              <a:t>         is installed</a:t>
            </a:r>
          </a:p>
          <a:p>
            <a:r>
              <a:rPr lang="en-US" sz="2500" dirty="0"/>
              <a:t>         is running</a:t>
            </a:r>
          </a:p>
          <a:p>
            <a:r>
              <a:rPr lang="en-US" sz="2500" dirty="0"/>
              <a:t>         responds to http requests</a:t>
            </a:r>
          </a:p>
          <a:p>
            <a:endParaRPr lang="en-US" sz="2500" dirty="0"/>
          </a:p>
          <a:p>
            <a:r>
              <a:rPr lang="en-US" sz="2500" dirty="0"/>
              <a:t>       Finished in 0.9764 seconds (files took 1.22 seconds to load)</a:t>
            </a:r>
          </a:p>
          <a:p>
            <a:r>
              <a:rPr lang="en-US" sz="2500" dirty="0"/>
              <a:t>       4 examples, 0 failures</a:t>
            </a:r>
          </a:p>
          <a:p>
            <a:endParaRPr lang="en-US" sz="2500" dirty="0"/>
          </a:p>
          <a:p>
            <a:r>
              <a:rPr lang="en-US" sz="2500" dirty="0"/>
              <a:t>       Finished verifying &lt;default-ubuntu-1204&gt; (0m9.78s).</a:t>
            </a:r>
          </a:p>
          <a:p>
            <a:r>
              <a:rPr lang="en-US" sz="2500" dirty="0"/>
              <a:t>-----&gt; Kitchen is finished. (0m11.23s)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46511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598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Golden Images to Update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7" name="TextBox 26"/>
          <p:cNvSpPr txBox="1"/>
          <p:nvPr/>
        </p:nvSpPr>
        <p:spPr>
          <a:xfrm>
            <a:off x="4953000" y="25908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4</a:t>
            </a:r>
          </a:p>
        </p:txBody>
      </p:sp>
      <p:sp>
        <p:nvSpPr>
          <p:cNvPr id="29" name="TextBox 28"/>
          <p:cNvSpPr txBox="1"/>
          <p:nvPr/>
        </p:nvSpPr>
        <p:spPr>
          <a:xfrm>
            <a:off x="4934229"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31" name="TextBox 30"/>
          <p:cNvSpPr txBox="1"/>
          <p:nvPr/>
        </p:nvSpPr>
        <p:spPr>
          <a:xfrm>
            <a:off x="6019800" y="45720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32" name="TextBox 31"/>
          <p:cNvSpPr txBox="1"/>
          <p:nvPr/>
        </p:nvSpPr>
        <p:spPr>
          <a:xfrm>
            <a:off x="6001029" y="55626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34" name="TextBox 33"/>
          <p:cNvSpPr txBox="1"/>
          <p:nvPr/>
        </p:nvSpPr>
        <p:spPr>
          <a:xfrm>
            <a:off x="601980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35" name="TextBox 34"/>
          <p:cNvSpPr txBox="1"/>
          <p:nvPr/>
        </p:nvSpPr>
        <p:spPr>
          <a:xfrm>
            <a:off x="188416" y="3536989"/>
            <a:ext cx="4309573" cy="3016211"/>
          </a:xfrm>
          <a:prstGeom prst="rect">
            <a:avLst/>
          </a:prstGeom>
          <a:noFill/>
        </p:spPr>
        <p:txBody>
          <a:bodyPr wrap="none" lIns="0" tIns="0" rIns="0" bIns="0" rtlCol="0">
            <a:spAutoFit/>
          </a:bodyPr>
          <a:lstStyle/>
          <a:p>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etc</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smtClean="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a/</a:t>
            </a:r>
            <a:r>
              <a:rPr lang="en-US" sz="2800" dirty="0" err="1">
                <a:solidFill>
                  <a:schemeClr val="accent3">
                    <a:lumMod val="50000"/>
                  </a:schemeClr>
                </a:solidFill>
                <a:latin typeface="Courier New"/>
                <a:cs typeface="Courier New"/>
              </a:rPr>
              <a:t>sshd_config</a:t>
            </a:r>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b/</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-Port 22</a:t>
            </a:r>
          </a:p>
          <a:p>
            <a:r>
              <a:rPr lang="en-US" sz="2800" dirty="0">
                <a:solidFill>
                  <a:schemeClr val="accent3">
                    <a:lumMod val="50000"/>
                  </a:schemeClr>
                </a:solidFill>
                <a:latin typeface="Courier New"/>
                <a:cs typeface="Courier New"/>
              </a:rPr>
              <a:t>+Port 2202</a:t>
            </a:r>
            <a:endParaRPr lang="en-US" sz="2800" dirty="0" smtClean="0">
              <a:solidFill>
                <a:schemeClr val="accent3">
                  <a:lumMod val="50000"/>
                </a:schemeClr>
              </a:solidFill>
              <a:latin typeface="Courier New"/>
              <a:cs typeface="Courier New"/>
            </a:endParaRPr>
          </a:p>
        </p:txBody>
      </p:sp>
    </p:spTree>
    <p:extLst>
      <p:ext uri="{BB962C8B-B14F-4D97-AF65-F5344CB8AC3E}">
        <p14:creationId xmlns:p14="http://schemas.microsoft.com/office/powerpoint/2010/main" val="295576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96441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32232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7335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0202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39184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292092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2026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2133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3858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a:solidFill>
                  <a:srgbClr val="4E9A06"/>
                </a:solidFill>
              </a:rPr>
              <a:t>'apache2'</a:t>
            </a: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13173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Instances to replace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3244478" cy="1723549"/>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Launch</a:t>
            </a:r>
          </a:p>
          <a:p>
            <a:pPr marL="342900" indent="-342900">
              <a:buFont typeface="Arial"/>
              <a:buChar char="•"/>
            </a:pPr>
            <a:r>
              <a:rPr lang="en-US" sz="2800" dirty="0" smtClean="0">
                <a:solidFill>
                  <a:schemeClr val="accent3">
                    <a:lumMod val="50000"/>
                  </a:schemeClr>
                </a:solidFill>
              </a:rPr>
              <a:t>Delete</a:t>
            </a:r>
          </a:p>
          <a:p>
            <a:pPr marL="342900" indent="-342900">
              <a:buFont typeface="Arial"/>
              <a:buChar char="•"/>
            </a:pPr>
            <a:r>
              <a:rPr lang="en-US" sz="2800" dirty="0" smtClean="0">
                <a:solidFill>
                  <a:schemeClr val="accent3">
                    <a:lumMod val="50000"/>
                  </a:schemeClr>
                </a:solidFill>
              </a:rPr>
              <a:t>Repeat</a:t>
            </a:r>
          </a:p>
          <a:p>
            <a:pPr marL="342900" indent="-342900">
              <a:buFont typeface="Arial"/>
              <a:buChar char="•"/>
            </a:pPr>
            <a:r>
              <a:rPr lang="en-US" sz="2800" dirty="0" smtClean="0">
                <a:solidFill>
                  <a:schemeClr val="accent3">
                    <a:lumMod val="50000"/>
                  </a:schemeClr>
                </a:solidFill>
              </a:rPr>
              <a:t>Typically manually</a:t>
            </a:r>
          </a:p>
        </p:txBody>
      </p:sp>
    </p:spTree>
    <p:extLst>
      <p:ext uri="{BB962C8B-B14F-4D97-AF65-F5344CB8AC3E}">
        <p14:creationId xmlns:p14="http://schemas.microsoft.com/office/powerpoint/2010/main" val="106250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166227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9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62500" lnSpcReduction="20000"/>
          </a:bodyPr>
          <a:lstStyle/>
          <a:p>
            <a:r>
              <a:rPr lang="en-US" sz="2400" dirty="0"/>
              <a:t>.F</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./spec/unit/recipes/default_spec.rb:23:in `block (3 levels) in &lt;top (required)&gt;'</a:t>
            </a:r>
          </a:p>
          <a:p>
            <a:endParaRPr lang="en-US" sz="2400" dirty="0"/>
          </a:p>
          <a:p>
            <a:r>
              <a:rPr lang="en-US" sz="2400" dirty="0"/>
              <a:t>Finished in 1.18 seconds (files took 12.7 seconds to load)</a:t>
            </a:r>
          </a:p>
          <a:p>
            <a:r>
              <a:rPr lang="en-US" sz="2400" dirty="0"/>
              <a:t>2 examples, 1 </a:t>
            </a:r>
            <a:r>
              <a:rPr lang="en-US" sz="2400" dirty="0" smtClean="0"/>
              <a:t>failure</a:t>
            </a:r>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2579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75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36428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11075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19430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22490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69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./recipes/default.rb:7</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4245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in maintenance window</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2487861" cy="1292662"/>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High stakes</a:t>
            </a:r>
          </a:p>
          <a:p>
            <a:pPr marL="342900" indent="-342900">
              <a:buFont typeface="Arial"/>
              <a:buChar char="•"/>
            </a:pPr>
            <a:r>
              <a:rPr lang="en-US" sz="2800" dirty="0" smtClean="0">
                <a:solidFill>
                  <a:schemeClr val="accent3">
                    <a:lumMod val="50000"/>
                  </a:schemeClr>
                </a:solidFill>
              </a:rPr>
              <a:t>Late hours</a:t>
            </a:r>
          </a:p>
          <a:p>
            <a:pPr marL="342900" indent="-342900">
              <a:buFont typeface="Arial"/>
              <a:buChar char="•"/>
            </a:pPr>
            <a:r>
              <a:rPr lang="en-US" sz="2800" dirty="0" smtClean="0">
                <a:solidFill>
                  <a:schemeClr val="accent3">
                    <a:lumMod val="50000"/>
                  </a:schemeClr>
                </a:solidFill>
              </a:rPr>
              <a:t>Risky change</a:t>
            </a:r>
          </a:p>
        </p:txBody>
      </p:sp>
    </p:spTree>
    <p:extLst>
      <p:ext uri="{BB962C8B-B14F-4D97-AF65-F5344CB8AC3E}">
        <p14:creationId xmlns:p14="http://schemas.microsoft.com/office/powerpoint/2010/main" val="71768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41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 Placeholder 2"/>
          <p:cNvSpPr>
            <a:spLocks noGrp="1"/>
          </p:cNvSpPr>
          <p:nvPr>
            <p:ph type="body" sz="quarter" idx="10"/>
          </p:nvPr>
        </p:nvSpPr>
        <p:spPr/>
        <p:txBody>
          <a:bodyPr/>
          <a:lstStyle/>
          <a:p>
            <a:r>
              <a:rPr lang="en-US" dirty="0" smtClean="0"/>
              <a:t>Install ruby on the system</a:t>
            </a:r>
          </a:p>
          <a:p>
            <a:r>
              <a:rPr lang="en-US" dirty="0" smtClean="0"/>
              <a:t>Install and configure passenger</a:t>
            </a:r>
          </a:p>
          <a:p>
            <a:r>
              <a:rPr lang="en-US" dirty="0" smtClean="0"/>
              <a:t>Install and configure a database</a:t>
            </a:r>
          </a:p>
          <a:p>
            <a:r>
              <a:rPr lang="en-US" dirty="0" smtClean="0"/>
              <a:t>Deploy the application</a:t>
            </a:r>
          </a:p>
          <a:p>
            <a:r>
              <a:rPr lang="en-US" dirty="0" smtClean="0"/>
              <a:t>Demo the working solution</a:t>
            </a:r>
            <a:endParaRPr lang="en-US" dirty="0"/>
          </a:p>
        </p:txBody>
      </p:sp>
    </p:spTree>
    <p:extLst>
      <p:ext uri="{BB962C8B-B14F-4D97-AF65-F5344CB8AC3E}">
        <p14:creationId xmlns:p14="http://schemas.microsoft.com/office/powerpoint/2010/main" val="290277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Wrapping Up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181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only scratched the surface</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347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 Anything</a:t>
            </a:r>
            <a:endParaRPr lang="en-US" dirty="0"/>
          </a:p>
        </p:txBody>
      </p:sp>
      <p:sp>
        <p:nvSpPr>
          <p:cNvPr id="6" name="Text Placeholder 5"/>
          <p:cNvSpPr>
            <a:spLocks noGrp="1"/>
          </p:cNvSpPr>
          <p:nvPr>
            <p:ph type="body" sz="quarter" idx="10"/>
          </p:nvPr>
        </p:nvSpPr>
        <p:spPr/>
        <p:txBody>
          <a:bodyPr>
            <a:normAutofit fontScale="85000" lnSpcReduction="20000"/>
          </a:bodyPr>
          <a:lstStyle/>
          <a:p>
            <a:r>
              <a:rPr lang="en-US" dirty="0"/>
              <a:t>Simple internal applications</a:t>
            </a:r>
          </a:p>
          <a:p>
            <a:r>
              <a:rPr lang="en-US" dirty="0"/>
              <a:t>Complex external applications</a:t>
            </a:r>
          </a:p>
          <a:p>
            <a:r>
              <a:rPr lang="en-US" dirty="0"/>
              <a:t>Workstations</a:t>
            </a:r>
          </a:p>
          <a:p>
            <a:r>
              <a:rPr lang="en-US" dirty="0" err="1"/>
              <a:t>Hadoop</a:t>
            </a:r>
            <a:r>
              <a:rPr lang="en-US" dirty="0"/>
              <a:t> clusters</a:t>
            </a:r>
          </a:p>
          <a:p>
            <a:r>
              <a:rPr lang="en-US" dirty="0" err="1"/>
              <a:t>IaaS</a:t>
            </a:r>
            <a:r>
              <a:rPr lang="en-US" dirty="0"/>
              <a:t> infrastructure</a:t>
            </a:r>
          </a:p>
          <a:p>
            <a:r>
              <a:rPr lang="en-US" dirty="0" err="1"/>
              <a:t>PaaS</a:t>
            </a:r>
            <a:r>
              <a:rPr lang="en-US" dirty="0"/>
              <a:t> infrastructure</a:t>
            </a:r>
          </a:p>
          <a:p>
            <a:r>
              <a:rPr lang="en-US" dirty="0" err="1"/>
              <a:t>SaaS</a:t>
            </a:r>
            <a:r>
              <a:rPr lang="en-US" dirty="0"/>
              <a:t> applications</a:t>
            </a:r>
          </a:p>
          <a:p>
            <a:r>
              <a:rPr lang="en-US" dirty="0"/>
              <a:t>Storage systems</a:t>
            </a:r>
          </a:p>
          <a:p>
            <a:r>
              <a:rPr lang="en-US" dirty="0"/>
              <a:t>You name it</a:t>
            </a:r>
          </a:p>
        </p:txBody>
      </p:sp>
      <p:pic>
        <p:nvPicPr>
          <p:cNvPr id="9" name="Picture Placeholder 8"/>
          <p:cNvPicPr>
            <a:picLocks noGrp="1" noChangeAspect="1"/>
          </p:cNvPicPr>
          <p:nvPr>
            <p:ph type="pic" sz="quarter" idx="13"/>
          </p:nvPr>
        </p:nvPicPr>
        <p:blipFill>
          <a:blip r:embed="rId2"/>
          <a:srcRect t="7706" b="7706"/>
          <a:stretch>
            <a:fillRect/>
          </a:stretch>
        </p:blipFill>
        <p:spPr/>
      </p:pic>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hyku</a:t>
            </a:r>
            <a:r>
              <a:rPr lang="en-US" dirty="0"/>
              <a:t>/245010680/</a:t>
            </a:r>
          </a:p>
        </p:txBody>
      </p:sp>
    </p:spTree>
    <p:extLst>
      <p:ext uri="{BB962C8B-B14F-4D97-AF65-F5344CB8AC3E}">
        <p14:creationId xmlns:p14="http://schemas.microsoft.com/office/powerpoint/2010/main" val="104021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Manage it Simply</a:t>
            </a:r>
            <a:endParaRPr lang="en-US" dirty="0"/>
          </a:p>
        </p:txBody>
      </p:sp>
      <p:sp>
        <p:nvSpPr>
          <p:cNvPr id="6" name="Text Placeholder 5"/>
          <p:cNvSpPr>
            <a:spLocks noGrp="1"/>
          </p:cNvSpPr>
          <p:nvPr>
            <p:ph type="body" sz="quarter" idx="10"/>
          </p:nvPr>
        </p:nvSpPr>
        <p:spPr/>
        <p:txBody>
          <a:bodyPr>
            <a:normAutofit fontScale="92500" lnSpcReduction="20000"/>
          </a:bodyPr>
          <a:lstStyle/>
          <a:p>
            <a:r>
              <a:rPr lang="en-US" dirty="0"/>
              <a:t>Automatically reconfigure everything</a:t>
            </a:r>
          </a:p>
          <a:p>
            <a:r>
              <a:rPr lang="en-US" dirty="0"/>
              <a:t>Linux, Windows, </a:t>
            </a:r>
            <a:r>
              <a:rPr lang="en-US" dirty="0" err="1"/>
              <a:t>Unixes</a:t>
            </a:r>
            <a:r>
              <a:rPr lang="en-US" dirty="0"/>
              <a:t>, BSDs</a:t>
            </a:r>
          </a:p>
          <a:p>
            <a:r>
              <a:rPr lang="en-US" dirty="0"/>
              <a:t>Load balancers</a:t>
            </a:r>
          </a:p>
          <a:p>
            <a:r>
              <a:rPr lang="en-US" dirty="0"/>
              <a:t>Metrics collection systems</a:t>
            </a:r>
          </a:p>
          <a:p>
            <a:r>
              <a:rPr lang="en-US" dirty="0"/>
              <a:t>Monitoring systems</a:t>
            </a:r>
          </a:p>
          <a:p>
            <a:r>
              <a:rPr lang="en-US" dirty="0"/>
              <a:t>Cloud migrations become trivial</a:t>
            </a:r>
          </a:p>
          <a:p>
            <a:endParaRPr lang="en-US" dirty="0"/>
          </a:p>
        </p:txBody>
      </p:sp>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helico</a:t>
            </a:r>
            <a:r>
              <a:rPr lang="en-US" dirty="0"/>
              <a:t>/404640681/</a:t>
            </a:r>
          </a:p>
        </p:txBody>
      </p:sp>
      <p:pic>
        <p:nvPicPr>
          <p:cNvPr id="9" name="Picture Placeholder 8"/>
          <p:cNvPicPr>
            <a:picLocks noGrp="1" noChangeAspect="1"/>
          </p:cNvPicPr>
          <p:nvPr>
            <p:ph type="pic" sz="quarter" idx="13"/>
          </p:nvPr>
        </p:nvPicPr>
        <p:blipFill>
          <a:blip r:embed="rId2"/>
          <a:srcRect l="10870" r="10870"/>
          <a:stretch>
            <a:fillRect/>
          </a:stretch>
        </p:blipFill>
        <p:spPr/>
      </p:pic>
    </p:spTree>
    <p:extLst>
      <p:ext uri="{BB962C8B-B14F-4D97-AF65-F5344CB8AC3E}">
        <p14:creationId xmlns:p14="http://schemas.microsoft.com/office/powerpoint/2010/main" val="73358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questions do you have?</a:t>
            </a:r>
            <a:endParaRPr lang="en-US" dirty="0"/>
          </a:p>
        </p:txBody>
      </p:sp>
      <p:sp>
        <p:nvSpPr>
          <p:cNvPr id="5" name="Text Placeholder 4"/>
          <p:cNvSpPr>
            <a:spLocks noGrp="1"/>
          </p:cNvSpPr>
          <p:nvPr>
            <p:ph type="body" sz="quarter" idx="10"/>
          </p:nvPr>
        </p:nvSpPr>
        <p:spPr/>
        <p:txBody>
          <a:bodyPr/>
          <a:lstStyle/>
          <a:p>
            <a:r>
              <a:rPr lang="en-US" dirty="0" smtClean="0"/>
              <a:t>Ask us anything!</a:t>
            </a:r>
          </a:p>
          <a:p>
            <a:pPr marL="0" indent="0">
              <a:buNone/>
            </a:pPr>
            <a:endParaRPr lang="en-US" dirty="0" smtClean="0"/>
          </a:p>
          <a:p>
            <a:r>
              <a:rPr lang="en-US" dirty="0" smtClean="0"/>
              <a:t>@</a:t>
            </a:r>
            <a:r>
              <a:rPr lang="en-US" dirty="0" err="1" smtClean="0"/>
              <a:t>nellshamrell</a:t>
            </a:r>
            <a:endParaRPr lang="en-US" dirty="0" smtClean="0"/>
          </a:p>
          <a:p>
            <a:r>
              <a:rPr lang="en-US" dirty="0" smtClean="0"/>
              <a:t>@</a:t>
            </a:r>
            <a:r>
              <a:rPr lang="en-US" dirty="0" err="1" smtClean="0"/>
              <a:t>nathenharvey</a:t>
            </a:r>
            <a:endParaRPr lang="en-US" dirty="0" smtClean="0"/>
          </a:p>
          <a:p>
            <a:pPr marL="0" indent="0">
              <a:buNone/>
            </a:pPr>
            <a:endParaRPr lang="en-US" dirty="0" smtClean="0"/>
          </a:p>
          <a:p>
            <a:r>
              <a:rPr lang="en-US" dirty="0" smtClean="0"/>
              <a:t>Thank you!</a:t>
            </a:r>
            <a:endParaRPr lang="en-US" dirty="0"/>
          </a:p>
        </p:txBody>
      </p:sp>
    </p:spTree>
    <p:extLst>
      <p:ext uri="{BB962C8B-B14F-4D97-AF65-F5344CB8AC3E}">
        <p14:creationId xmlns:p14="http://schemas.microsoft.com/office/powerpoint/2010/main" val="29931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configurations required?</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22" name="TextBox 21"/>
          <p:cNvSpPr txBox="1"/>
          <p:nvPr/>
        </p:nvSpPr>
        <p:spPr>
          <a:xfrm>
            <a:off x="188416" y="3505200"/>
            <a:ext cx="3926384" cy="1569660"/>
          </a:xfrm>
          <a:prstGeom prst="rect">
            <a:avLst/>
          </a:prstGeom>
          <a:noFill/>
        </p:spPr>
        <p:txBody>
          <a:bodyPr wrap="square" lIns="0" tIns="0" rIns="0" bIns="0" rtlCol="0">
            <a:spAutoFit/>
          </a:bodyPr>
          <a:lstStyle/>
          <a:p>
            <a:r>
              <a:rPr lang="en-US" sz="2800" dirty="0" smtClean="0">
                <a:solidFill>
                  <a:schemeClr val="accent3">
                    <a:lumMod val="50000"/>
                  </a:schemeClr>
                </a:solidFill>
              </a:rPr>
              <a:t>Do the new instances have new IP Addresses?</a:t>
            </a:r>
          </a:p>
          <a:p>
            <a:endParaRPr lang="en-US" sz="2800" dirty="0">
              <a:solidFill>
                <a:schemeClr val="accent3">
                  <a:lumMod val="50000"/>
                </a:schemeClr>
              </a:solidFill>
            </a:endParaRPr>
          </a:p>
          <a:p>
            <a:r>
              <a:rPr lang="en-US" dirty="0" smtClean="0">
                <a:solidFill>
                  <a:schemeClr val="accent3">
                    <a:lumMod val="50000"/>
                  </a:schemeClr>
                </a:solidFill>
              </a:rPr>
              <a:t>* Not all connections shown</a:t>
            </a:r>
          </a:p>
        </p:txBody>
      </p:sp>
      <p:cxnSp>
        <p:nvCxnSpPr>
          <p:cNvPr id="13" name="Straight Arrow Connector 12"/>
          <p:cNvCxnSpPr>
            <a:stCxn id="11" idx="2"/>
            <a:endCxn id="20" idx="0"/>
          </p:cNvCxnSpPr>
          <p:nvPr/>
        </p:nvCxnSpPr>
        <p:spPr>
          <a:xfrm flipH="1">
            <a:off x="5018943" y="2186354"/>
            <a:ext cx="1105876"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0" idx="0"/>
            <a:endCxn id="21" idx="2"/>
          </p:cNvCxnSpPr>
          <p:nvPr/>
        </p:nvCxnSpPr>
        <p:spPr>
          <a:xfrm flipV="1">
            <a:off x="3914043" y="2186354"/>
            <a:ext cx="11244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1" idx="2"/>
            <a:endCxn id="50" idx="0"/>
          </p:cNvCxnSpPr>
          <p:nvPr/>
        </p:nvCxnSpPr>
        <p:spPr>
          <a:xfrm>
            <a:off x="6124819" y="2186354"/>
            <a:ext cx="21336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2"/>
            <a:endCxn id="40" idx="0"/>
          </p:cNvCxnSpPr>
          <p:nvPr/>
        </p:nvCxnSpPr>
        <p:spPr>
          <a:xfrm>
            <a:off x="6124819" y="2186354"/>
            <a:ext cx="10668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1" idx="2"/>
            <a:endCxn id="10" idx="0"/>
          </p:cNvCxnSpPr>
          <p:nvPr/>
        </p:nvCxnSpPr>
        <p:spPr>
          <a:xfrm flipH="1">
            <a:off x="6105281" y="2186354"/>
            <a:ext cx="195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0" idx="2"/>
            <a:endCxn id="18" idx="0"/>
          </p:cNvCxnSpPr>
          <p:nvPr/>
        </p:nvCxnSpPr>
        <p:spPr>
          <a:xfrm>
            <a:off x="3914043" y="3202355"/>
            <a:ext cx="11088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0" idx="2"/>
            <a:endCxn id="18" idx="0"/>
          </p:cNvCxnSpPr>
          <p:nvPr/>
        </p:nvCxnSpPr>
        <p:spPr>
          <a:xfrm>
            <a:off x="5018943"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2"/>
            <a:endCxn id="5" idx="0"/>
          </p:cNvCxnSpPr>
          <p:nvPr/>
        </p:nvCxnSpPr>
        <p:spPr>
          <a:xfrm>
            <a:off x="6105281"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0" idx="2"/>
            <a:endCxn id="5" idx="0"/>
          </p:cNvCxnSpPr>
          <p:nvPr/>
        </p:nvCxnSpPr>
        <p:spPr>
          <a:xfrm>
            <a:off x="5018943" y="3202355"/>
            <a:ext cx="1090246"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0" idx="2"/>
            <a:endCxn id="18" idx="0"/>
          </p:cNvCxnSpPr>
          <p:nvPr/>
        </p:nvCxnSpPr>
        <p:spPr>
          <a:xfrm flipH="1">
            <a:off x="5022851"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40" idx="2"/>
            <a:endCxn id="5" idx="0"/>
          </p:cNvCxnSpPr>
          <p:nvPr/>
        </p:nvCxnSpPr>
        <p:spPr>
          <a:xfrm flipH="1">
            <a:off x="6109189"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40" idx="2"/>
            <a:endCxn id="18" idx="0"/>
          </p:cNvCxnSpPr>
          <p:nvPr/>
        </p:nvCxnSpPr>
        <p:spPr>
          <a:xfrm flipH="1">
            <a:off x="5022851" y="3202355"/>
            <a:ext cx="21687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0" idx="2"/>
            <a:endCxn id="18" idx="0"/>
          </p:cNvCxnSpPr>
          <p:nvPr/>
        </p:nvCxnSpPr>
        <p:spPr>
          <a:xfrm flipH="1">
            <a:off x="5022851" y="3202355"/>
            <a:ext cx="32355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0" idx="2"/>
            <a:endCxn id="5" idx="0"/>
          </p:cNvCxnSpPr>
          <p:nvPr/>
        </p:nvCxnSpPr>
        <p:spPr>
          <a:xfrm flipH="1">
            <a:off x="6109189" y="3202355"/>
            <a:ext cx="21492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12" idx="0"/>
            <a:endCxn id="19" idx="2"/>
          </p:cNvCxnSpPr>
          <p:nvPr/>
        </p:nvCxnSpPr>
        <p:spPr>
          <a:xfrm flipH="1" flipV="1">
            <a:off x="5018943" y="5175739"/>
            <a:ext cx="1086338"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2"/>
            <a:endCxn id="12" idx="0"/>
          </p:cNvCxnSpPr>
          <p:nvPr/>
        </p:nvCxnSpPr>
        <p:spPr>
          <a:xfrm>
            <a:off x="6105281" y="5175739"/>
            <a:ext cx="0"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19" idx="0"/>
            <a:endCxn id="18" idx="2"/>
          </p:cNvCxnSpPr>
          <p:nvPr/>
        </p:nvCxnSpPr>
        <p:spPr>
          <a:xfrm flipV="1">
            <a:off x="5018943"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18" idx="2"/>
            <a:endCxn id="9" idx="0"/>
          </p:cNvCxnSpPr>
          <p:nvPr/>
        </p:nvCxnSpPr>
        <p:spPr>
          <a:xfrm>
            <a:off x="5022851" y="4183185"/>
            <a:ext cx="1082430"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 idx="2"/>
            <a:endCxn id="9" idx="0"/>
          </p:cNvCxnSpPr>
          <p:nvPr/>
        </p:nvCxnSpPr>
        <p:spPr>
          <a:xfrm flipH="1">
            <a:off x="6105281"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19" idx="0"/>
            <a:endCxn id="5" idx="2"/>
          </p:cNvCxnSpPr>
          <p:nvPr/>
        </p:nvCxnSpPr>
        <p:spPr>
          <a:xfrm flipV="1">
            <a:off x="5018943" y="4183185"/>
            <a:ext cx="1090246"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18" idx="3"/>
            <a:endCxn id="5" idx="1"/>
          </p:cNvCxnSpPr>
          <p:nvPr/>
        </p:nvCxnSpPr>
        <p:spPr>
          <a:xfrm>
            <a:off x="5413132" y="3792904"/>
            <a:ext cx="30577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Golden Images vs. Policy-based</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22" name="Picture 21"/>
          <p:cNvPicPr>
            <a:picLocks noChangeAspect="1"/>
          </p:cNvPicPr>
          <p:nvPr/>
        </p:nvPicPr>
        <p:blipFill>
          <a:blip r:embed="rId2"/>
          <a:stretch>
            <a:fillRect/>
          </a:stretch>
        </p:blipFill>
        <p:spPr>
          <a:xfrm>
            <a:off x="4628662" y="5391638"/>
            <a:ext cx="780562" cy="780562"/>
          </a:xfrm>
          <a:prstGeom prst="rect">
            <a:avLst/>
          </a:prstGeom>
        </p:spPr>
      </p:pic>
      <p:pic>
        <p:nvPicPr>
          <p:cNvPr id="38" name="Picture 37"/>
          <p:cNvPicPr>
            <a:picLocks noChangeAspect="1"/>
          </p:cNvPicPr>
          <p:nvPr/>
        </p:nvPicPr>
        <p:blipFill>
          <a:blip r:embed="rId2"/>
          <a:stretch>
            <a:fillRect/>
          </a:stretch>
        </p:blipFill>
        <p:spPr>
          <a:xfrm>
            <a:off x="6805246" y="3402623"/>
            <a:ext cx="780562" cy="780562"/>
          </a:xfrm>
          <a:prstGeom prst="rect">
            <a:avLst/>
          </a:prstGeom>
        </p:spPr>
      </p:pic>
      <p:pic>
        <p:nvPicPr>
          <p:cNvPr id="39" name="Picture 38"/>
          <p:cNvPicPr>
            <a:picLocks noChangeAspect="1"/>
          </p:cNvPicPr>
          <p:nvPr/>
        </p:nvPicPr>
        <p:blipFill>
          <a:blip r:embed="rId2"/>
          <a:stretch>
            <a:fillRect/>
          </a:stretch>
        </p:blipFill>
        <p:spPr>
          <a:xfrm>
            <a:off x="6801338" y="4395177"/>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41" name="Picture 40"/>
          <p:cNvPicPr>
            <a:picLocks noChangeAspect="1"/>
          </p:cNvPicPr>
          <p:nvPr/>
        </p:nvPicPr>
        <p:blipFill>
          <a:blip r:embed="rId2"/>
          <a:stretch>
            <a:fillRect/>
          </a:stretch>
        </p:blipFill>
        <p:spPr>
          <a:xfrm>
            <a:off x="6820876" y="1405792"/>
            <a:ext cx="780562" cy="780562"/>
          </a:xfrm>
          <a:prstGeom prst="rect">
            <a:avLst/>
          </a:prstGeom>
        </p:spPr>
      </p:pic>
      <p:pic>
        <p:nvPicPr>
          <p:cNvPr id="42" name="Picture 41"/>
          <p:cNvPicPr>
            <a:picLocks noChangeAspect="1"/>
          </p:cNvPicPr>
          <p:nvPr/>
        </p:nvPicPr>
        <p:blipFill>
          <a:blip r:embed="rId2"/>
          <a:stretch>
            <a:fillRect/>
          </a:stretch>
        </p:blipFill>
        <p:spPr>
          <a:xfrm>
            <a:off x="6801338" y="5391638"/>
            <a:ext cx="780562" cy="780562"/>
          </a:xfrm>
          <a:prstGeom prst="rect">
            <a:avLst/>
          </a:prstGeom>
        </p:spPr>
      </p:pic>
      <p:pic>
        <p:nvPicPr>
          <p:cNvPr id="48" name="Picture 47"/>
          <p:cNvPicPr>
            <a:picLocks noChangeAspect="1"/>
          </p:cNvPicPr>
          <p:nvPr/>
        </p:nvPicPr>
        <p:blipFill>
          <a:blip r:embed="rId2"/>
          <a:stretch>
            <a:fillRect/>
          </a:stretch>
        </p:blipFill>
        <p:spPr>
          <a:xfrm>
            <a:off x="7872046" y="3402623"/>
            <a:ext cx="780562" cy="780562"/>
          </a:xfrm>
          <a:prstGeom prst="rect">
            <a:avLst/>
          </a:prstGeom>
        </p:spPr>
      </p:pic>
      <p:pic>
        <p:nvPicPr>
          <p:cNvPr id="49" name="Picture 48"/>
          <p:cNvPicPr>
            <a:picLocks noChangeAspect="1"/>
          </p:cNvPicPr>
          <p:nvPr/>
        </p:nvPicPr>
        <p:blipFill>
          <a:blip r:embed="rId2"/>
          <a:stretch>
            <a:fillRect/>
          </a:stretch>
        </p:blipFill>
        <p:spPr>
          <a:xfrm>
            <a:off x="7868138" y="4395177"/>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51" name="Picture 50"/>
          <p:cNvPicPr>
            <a:picLocks noChangeAspect="1"/>
          </p:cNvPicPr>
          <p:nvPr/>
        </p:nvPicPr>
        <p:blipFill>
          <a:blip r:embed="rId2"/>
          <a:stretch>
            <a:fillRect/>
          </a:stretch>
        </p:blipFill>
        <p:spPr>
          <a:xfrm>
            <a:off x="7887676" y="1405792"/>
            <a:ext cx="780562" cy="780562"/>
          </a:xfrm>
          <a:prstGeom prst="rect">
            <a:avLst/>
          </a:prstGeom>
        </p:spPr>
      </p:pic>
      <p:pic>
        <p:nvPicPr>
          <p:cNvPr id="52" name="Picture 51"/>
          <p:cNvPicPr>
            <a:picLocks noChangeAspect="1"/>
          </p:cNvPicPr>
          <p:nvPr/>
        </p:nvPicPr>
        <p:blipFill>
          <a:blip r:embed="rId2"/>
          <a:stretch>
            <a:fillRect/>
          </a:stretch>
        </p:blipFill>
        <p:spPr>
          <a:xfrm>
            <a:off x="7868138" y="5391638"/>
            <a:ext cx="780562" cy="780562"/>
          </a:xfrm>
          <a:prstGeom prst="rect">
            <a:avLst/>
          </a:prstGeom>
        </p:spPr>
      </p:pic>
      <p:pic>
        <p:nvPicPr>
          <p:cNvPr id="58" name="Picture 57"/>
          <p:cNvPicPr>
            <a:picLocks noChangeAspect="1"/>
          </p:cNvPicPr>
          <p:nvPr/>
        </p:nvPicPr>
        <p:blipFill>
          <a:blip r:embed="rId2"/>
          <a:stretch>
            <a:fillRect/>
          </a:stretch>
        </p:blipFill>
        <p:spPr>
          <a:xfrm>
            <a:off x="8958384" y="3402623"/>
            <a:ext cx="780562" cy="780562"/>
          </a:xfrm>
          <a:prstGeom prst="rect">
            <a:avLst/>
          </a:prstGeom>
        </p:spPr>
      </p:pic>
      <p:pic>
        <p:nvPicPr>
          <p:cNvPr id="59" name="Picture 58"/>
          <p:cNvPicPr>
            <a:picLocks noChangeAspect="1"/>
          </p:cNvPicPr>
          <p:nvPr/>
        </p:nvPicPr>
        <p:blipFill>
          <a:blip r:embed="rId2"/>
          <a:stretch>
            <a:fillRect/>
          </a:stretch>
        </p:blipFill>
        <p:spPr>
          <a:xfrm>
            <a:off x="8954476" y="4395177"/>
            <a:ext cx="780562" cy="780562"/>
          </a:xfrm>
          <a:prstGeom prst="rect">
            <a:avLst/>
          </a:prstGeom>
        </p:spPr>
      </p:pic>
      <p:pic>
        <p:nvPicPr>
          <p:cNvPr id="60" name="Picture 59"/>
          <p:cNvPicPr>
            <a:picLocks noChangeAspect="1"/>
          </p:cNvPicPr>
          <p:nvPr/>
        </p:nvPicPr>
        <p:blipFill>
          <a:blip r:embed="rId2"/>
          <a:stretch>
            <a:fillRect/>
          </a:stretch>
        </p:blipFill>
        <p:spPr>
          <a:xfrm>
            <a:off x="8954476" y="2421793"/>
            <a:ext cx="780562" cy="780562"/>
          </a:xfrm>
          <a:prstGeom prst="rect">
            <a:avLst/>
          </a:prstGeom>
        </p:spPr>
      </p:pic>
      <p:pic>
        <p:nvPicPr>
          <p:cNvPr id="61" name="Picture 60"/>
          <p:cNvPicPr>
            <a:picLocks noChangeAspect="1"/>
          </p:cNvPicPr>
          <p:nvPr/>
        </p:nvPicPr>
        <p:blipFill>
          <a:blip r:embed="rId2"/>
          <a:stretch>
            <a:fillRect/>
          </a:stretch>
        </p:blipFill>
        <p:spPr>
          <a:xfrm>
            <a:off x="8974014" y="1405792"/>
            <a:ext cx="780562" cy="780562"/>
          </a:xfrm>
          <a:prstGeom prst="rect">
            <a:avLst/>
          </a:prstGeom>
        </p:spPr>
      </p:pic>
      <p:pic>
        <p:nvPicPr>
          <p:cNvPr id="62" name="Picture 61"/>
          <p:cNvPicPr>
            <a:picLocks noChangeAspect="1"/>
          </p:cNvPicPr>
          <p:nvPr/>
        </p:nvPicPr>
        <p:blipFill>
          <a:blip r:embed="rId2"/>
          <a:stretch>
            <a:fillRect/>
          </a:stretch>
        </p:blipFill>
        <p:spPr>
          <a:xfrm>
            <a:off x="8954476" y="5391638"/>
            <a:ext cx="780562" cy="780562"/>
          </a:xfrm>
          <a:prstGeom prst="rect">
            <a:avLst/>
          </a:prstGeom>
        </p:spPr>
      </p:pic>
      <p:pic>
        <p:nvPicPr>
          <p:cNvPr id="63" name="Picture 62"/>
          <p:cNvPicPr>
            <a:picLocks noChangeAspect="1"/>
          </p:cNvPicPr>
          <p:nvPr/>
        </p:nvPicPr>
        <p:blipFill>
          <a:blip r:embed="rId2"/>
          <a:stretch>
            <a:fillRect/>
          </a:stretch>
        </p:blipFill>
        <p:spPr>
          <a:xfrm>
            <a:off x="1374532" y="3402623"/>
            <a:ext cx="780562" cy="780562"/>
          </a:xfrm>
          <a:prstGeom prst="rect">
            <a:avLst/>
          </a:prstGeom>
        </p:spPr>
      </p:pic>
      <p:pic>
        <p:nvPicPr>
          <p:cNvPr id="64" name="Picture 63"/>
          <p:cNvPicPr>
            <a:picLocks noChangeAspect="1"/>
          </p:cNvPicPr>
          <p:nvPr/>
        </p:nvPicPr>
        <p:blipFill>
          <a:blip r:embed="rId2"/>
          <a:stretch>
            <a:fillRect/>
          </a:stretch>
        </p:blipFill>
        <p:spPr>
          <a:xfrm>
            <a:off x="1370624" y="4395177"/>
            <a:ext cx="780562" cy="780562"/>
          </a:xfrm>
          <a:prstGeom prst="rect">
            <a:avLst/>
          </a:prstGeom>
        </p:spPr>
      </p:pic>
      <p:pic>
        <p:nvPicPr>
          <p:cNvPr id="65" name="Picture 64"/>
          <p:cNvPicPr>
            <a:picLocks noChangeAspect="1"/>
          </p:cNvPicPr>
          <p:nvPr/>
        </p:nvPicPr>
        <p:blipFill>
          <a:blip r:embed="rId2"/>
          <a:stretch>
            <a:fillRect/>
          </a:stretch>
        </p:blipFill>
        <p:spPr>
          <a:xfrm>
            <a:off x="1370624" y="2421793"/>
            <a:ext cx="780562" cy="780562"/>
          </a:xfrm>
          <a:prstGeom prst="rect">
            <a:avLst/>
          </a:prstGeom>
        </p:spPr>
      </p:pic>
      <p:pic>
        <p:nvPicPr>
          <p:cNvPr id="66" name="Picture 65"/>
          <p:cNvPicPr>
            <a:picLocks noChangeAspect="1"/>
          </p:cNvPicPr>
          <p:nvPr/>
        </p:nvPicPr>
        <p:blipFill>
          <a:blip r:embed="rId2"/>
          <a:stretch>
            <a:fillRect/>
          </a:stretch>
        </p:blipFill>
        <p:spPr>
          <a:xfrm>
            <a:off x="1390162" y="1405792"/>
            <a:ext cx="780562" cy="780562"/>
          </a:xfrm>
          <a:prstGeom prst="rect">
            <a:avLst/>
          </a:prstGeom>
        </p:spPr>
      </p:pic>
      <p:pic>
        <p:nvPicPr>
          <p:cNvPr id="67" name="Picture 66"/>
          <p:cNvPicPr>
            <a:picLocks noChangeAspect="1"/>
          </p:cNvPicPr>
          <p:nvPr/>
        </p:nvPicPr>
        <p:blipFill>
          <a:blip r:embed="rId2"/>
          <a:stretch>
            <a:fillRect/>
          </a:stretch>
        </p:blipFill>
        <p:spPr>
          <a:xfrm>
            <a:off x="1370624" y="5391638"/>
            <a:ext cx="780562" cy="780562"/>
          </a:xfrm>
          <a:prstGeom prst="rect">
            <a:avLst/>
          </a:prstGeom>
        </p:spPr>
      </p:pic>
      <p:pic>
        <p:nvPicPr>
          <p:cNvPr id="68" name="Picture 67"/>
          <p:cNvPicPr>
            <a:picLocks noChangeAspect="1"/>
          </p:cNvPicPr>
          <p:nvPr/>
        </p:nvPicPr>
        <p:blipFill>
          <a:blip r:embed="rId2"/>
          <a:stretch>
            <a:fillRect/>
          </a:stretch>
        </p:blipFill>
        <p:spPr>
          <a:xfrm>
            <a:off x="288194" y="3402623"/>
            <a:ext cx="780562" cy="780562"/>
          </a:xfrm>
          <a:prstGeom prst="rect">
            <a:avLst/>
          </a:prstGeom>
        </p:spPr>
      </p:pic>
      <p:pic>
        <p:nvPicPr>
          <p:cNvPr id="69" name="Picture 68"/>
          <p:cNvPicPr>
            <a:picLocks noChangeAspect="1"/>
          </p:cNvPicPr>
          <p:nvPr/>
        </p:nvPicPr>
        <p:blipFill>
          <a:blip r:embed="rId2"/>
          <a:stretch>
            <a:fillRect/>
          </a:stretch>
        </p:blipFill>
        <p:spPr>
          <a:xfrm>
            <a:off x="284286" y="4395177"/>
            <a:ext cx="780562" cy="780562"/>
          </a:xfrm>
          <a:prstGeom prst="rect">
            <a:avLst/>
          </a:prstGeom>
        </p:spPr>
      </p:pic>
      <p:pic>
        <p:nvPicPr>
          <p:cNvPr id="70" name="Picture 69"/>
          <p:cNvPicPr>
            <a:picLocks noChangeAspect="1"/>
          </p:cNvPicPr>
          <p:nvPr/>
        </p:nvPicPr>
        <p:blipFill>
          <a:blip r:embed="rId2"/>
          <a:stretch>
            <a:fillRect/>
          </a:stretch>
        </p:blipFill>
        <p:spPr>
          <a:xfrm>
            <a:off x="284286" y="2421793"/>
            <a:ext cx="780562" cy="780562"/>
          </a:xfrm>
          <a:prstGeom prst="rect">
            <a:avLst/>
          </a:prstGeom>
        </p:spPr>
      </p:pic>
      <p:pic>
        <p:nvPicPr>
          <p:cNvPr id="71" name="Picture 70"/>
          <p:cNvPicPr>
            <a:picLocks noChangeAspect="1"/>
          </p:cNvPicPr>
          <p:nvPr/>
        </p:nvPicPr>
        <p:blipFill>
          <a:blip r:embed="rId2"/>
          <a:stretch>
            <a:fillRect/>
          </a:stretch>
        </p:blipFill>
        <p:spPr>
          <a:xfrm>
            <a:off x="303824" y="1405792"/>
            <a:ext cx="780562" cy="780562"/>
          </a:xfrm>
          <a:prstGeom prst="rect">
            <a:avLst/>
          </a:prstGeom>
        </p:spPr>
      </p:pic>
      <p:pic>
        <p:nvPicPr>
          <p:cNvPr id="72" name="Picture 71"/>
          <p:cNvPicPr>
            <a:picLocks noChangeAspect="1"/>
          </p:cNvPicPr>
          <p:nvPr/>
        </p:nvPicPr>
        <p:blipFill>
          <a:blip r:embed="rId2"/>
          <a:stretch>
            <a:fillRect/>
          </a:stretch>
        </p:blipFill>
        <p:spPr>
          <a:xfrm>
            <a:off x="284286" y="5391638"/>
            <a:ext cx="780562" cy="780562"/>
          </a:xfrm>
          <a:prstGeom prst="rect">
            <a:avLst/>
          </a:prstGeom>
        </p:spPr>
      </p:pic>
      <p:pic>
        <p:nvPicPr>
          <p:cNvPr id="73" name="Picture 72"/>
          <p:cNvPicPr>
            <a:picLocks noChangeAspect="1"/>
          </p:cNvPicPr>
          <p:nvPr/>
        </p:nvPicPr>
        <p:blipFill>
          <a:blip r:embed="rId2"/>
          <a:stretch>
            <a:fillRect/>
          </a:stretch>
        </p:blipFill>
        <p:spPr>
          <a:xfrm>
            <a:off x="2460870" y="3402623"/>
            <a:ext cx="780562" cy="780562"/>
          </a:xfrm>
          <a:prstGeom prst="rect">
            <a:avLst/>
          </a:prstGeom>
        </p:spPr>
      </p:pic>
      <p:pic>
        <p:nvPicPr>
          <p:cNvPr id="74" name="Picture 73"/>
          <p:cNvPicPr>
            <a:picLocks noChangeAspect="1"/>
          </p:cNvPicPr>
          <p:nvPr/>
        </p:nvPicPr>
        <p:blipFill>
          <a:blip r:embed="rId2"/>
          <a:stretch>
            <a:fillRect/>
          </a:stretch>
        </p:blipFill>
        <p:spPr>
          <a:xfrm>
            <a:off x="2456962" y="4395177"/>
            <a:ext cx="780562" cy="780562"/>
          </a:xfrm>
          <a:prstGeom prst="rect">
            <a:avLst/>
          </a:prstGeom>
        </p:spPr>
      </p:pic>
      <p:pic>
        <p:nvPicPr>
          <p:cNvPr id="75" name="Picture 74"/>
          <p:cNvPicPr>
            <a:picLocks noChangeAspect="1"/>
          </p:cNvPicPr>
          <p:nvPr/>
        </p:nvPicPr>
        <p:blipFill>
          <a:blip r:embed="rId2"/>
          <a:stretch>
            <a:fillRect/>
          </a:stretch>
        </p:blipFill>
        <p:spPr>
          <a:xfrm>
            <a:off x="2456962" y="2421793"/>
            <a:ext cx="780562" cy="780562"/>
          </a:xfrm>
          <a:prstGeom prst="rect">
            <a:avLst/>
          </a:prstGeom>
        </p:spPr>
      </p:pic>
      <p:pic>
        <p:nvPicPr>
          <p:cNvPr id="76" name="Picture 75"/>
          <p:cNvPicPr>
            <a:picLocks noChangeAspect="1"/>
          </p:cNvPicPr>
          <p:nvPr/>
        </p:nvPicPr>
        <p:blipFill>
          <a:blip r:embed="rId2"/>
          <a:stretch>
            <a:fillRect/>
          </a:stretch>
        </p:blipFill>
        <p:spPr>
          <a:xfrm>
            <a:off x="2476500" y="1405792"/>
            <a:ext cx="780562" cy="780562"/>
          </a:xfrm>
          <a:prstGeom prst="rect">
            <a:avLst/>
          </a:prstGeom>
        </p:spPr>
      </p:pic>
      <p:pic>
        <p:nvPicPr>
          <p:cNvPr id="77" name="Picture 76"/>
          <p:cNvPicPr>
            <a:picLocks noChangeAspect="1"/>
          </p:cNvPicPr>
          <p:nvPr/>
        </p:nvPicPr>
        <p:blipFill>
          <a:blip r:embed="rId2"/>
          <a:stretch>
            <a:fillRect/>
          </a:stretch>
        </p:blipFill>
        <p:spPr>
          <a:xfrm>
            <a:off x="2456962" y="5391638"/>
            <a:ext cx="780562" cy="780562"/>
          </a:xfrm>
          <a:prstGeom prst="rect">
            <a:avLst/>
          </a:prstGeom>
        </p:spPr>
      </p:pic>
      <p:pic>
        <p:nvPicPr>
          <p:cNvPr id="78" name="Picture 77"/>
          <p:cNvPicPr>
            <a:picLocks noChangeAspect="1"/>
          </p:cNvPicPr>
          <p:nvPr/>
        </p:nvPicPr>
        <p:blipFill>
          <a:blip r:embed="rId2"/>
          <a:stretch>
            <a:fillRect/>
          </a:stretch>
        </p:blipFill>
        <p:spPr>
          <a:xfrm>
            <a:off x="3527670" y="3402623"/>
            <a:ext cx="780562" cy="780562"/>
          </a:xfrm>
          <a:prstGeom prst="rect">
            <a:avLst/>
          </a:prstGeom>
        </p:spPr>
      </p:pic>
      <p:pic>
        <p:nvPicPr>
          <p:cNvPr id="79" name="Picture 78"/>
          <p:cNvPicPr>
            <a:picLocks noChangeAspect="1"/>
          </p:cNvPicPr>
          <p:nvPr/>
        </p:nvPicPr>
        <p:blipFill>
          <a:blip r:embed="rId2"/>
          <a:stretch>
            <a:fillRect/>
          </a:stretch>
        </p:blipFill>
        <p:spPr>
          <a:xfrm>
            <a:off x="3523762" y="4395177"/>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pic>
        <p:nvPicPr>
          <p:cNvPr id="81" name="Picture 80"/>
          <p:cNvPicPr>
            <a:picLocks noChangeAspect="1"/>
          </p:cNvPicPr>
          <p:nvPr/>
        </p:nvPicPr>
        <p:blipFill>
          <a:blip r:embed="rId2"/>
          <a:stretch>
            <a:fillRect/>
          </a:stretch>
        </p:blipFill>
        <p:spPr>
          <a:xfrm>
            <a:off x="3543300" y="1405792"/>
            <a:ext cx="780562" cy="780562"/>
          </a:xfrm>
          <a:prstGeom prst="rect">
            <a:avLst/>
          </a:prstGeom>
        </p:spPr>
      </p:pic>
      <p:pic>
        <p:nvPicPr>
          <p:cNvPr id="82" name="Picture 81"/>
          <p:cNvPicPr>
            <a:picLocks noChangeAspect="1"/>
          </p:cNvPicPr>
          <p:nvPr/>
        </p:nvPicPr>
        <p:blipFill>
          <a:blip r:embed="rId2"/>
          <a:stretch>
            <a:fillRect/>
          </a:stretch>
        </p:blipFill>
        <p:spPr>
          <a:xfrm>
            <a:off x="3523762" y="5391638"/>
            <a:ext cx="780562" cy="780562"/>
          </a:xfrm>
          <a:prstGeom prst="rect">
            <a:avLst/>
          </a:prstGeom>
        </p:spPr>
      </p:pic>
      <p:pic>
        <p:nvPicPr>
          <p:cNvPr id="93" name="Picture 92"/>
          <p:cNvPicPr>
            <a:picLocks noChangeAspect="1"/>
          </p:cNvPicPr>
          <p:nvPr/>
        </p:nvPicPr>
        <p:blipFill>
          <a:blip r:embed="rId2"/>
          <a:stretch>
            <a:fillRect/>
          </a:stretch>
        </p:blipFill>
        <p:spPr>
          <a:xfrm>
            <a:off x="10080870" y="3402623"/>
            <a:ext cx="780562" cy="780562"/>
          </a:xfrm>
          <a:prstGeom prst="rect">
            <a:avLst/>
          </a:prstGeom>
        </p:spPr>
      </p:pic>
      <p:pic>
        <p:nvPicPr>
          <p:cNvPr id="94" name="Picture 93"/>
          <p:cNvPicPr>
            <a:picLocks noChangeAspect="1"/>
          </p:cNvPicPr>
          <p:nvPr/>
        </p:nvPicPr>
        <p:blipFill>
          <a:blip r:embed="rId2"/>
          <a:stretch>
            <a:fillRect/>
          </a:stretch>
        </p:blipFill>
        <p:spPr>
          <a:xfrm>
            <a:off x="10076962" y="4395177"/>
            <a:ext cx="780562" cy="780562"/>
          </a:xfrm>
          <a:prstGeom prst="rect">
            <a:avLst/>
          </a:prstGeom>
        </p:spPr>
      </p:pic>
      <p:pic>
        <p:nvPicPr>
          <p:cNvPr id="95" name="Picture 94"/>
          <p:cNvPicPr>
            <a:picLocks noChangeAspect="1"/>
          </p:cNvPicPr>
          <p:nvPr/>
        </p:nvPicPr>
        <p:blipFill>
          <a:blip r:embed="rId2"/>
          <a:stretch>
            <a:fillRect/>
          </a:stretch>
        </p:blipFill>
        <p:spPr>
          <a:xfrm>
            <a:off x="10076962" y="2421793"/>
            <a:ext cx="780562" cy="780562"/>
          </a:xfrm>
          <a:prstGeom prst="rect">
            <a:avLst/>
          </a:prstGeom>
        </p:spPr>
      </p:pic>
      <p:pic>
        <p:nvPicPr>
          <p:cNvPr id="96" name="Picture 95"/>
          <p:cNvPicPr>
            <a:picLocks noChangeAspect="1"/>
          </p:cNvPicPr>
          <p:nvPr/>
        </p:nvPicPr>
        <p:blipFill>
          <a:blip r:embed="rId2"/>
          <a:stretch>
            <a:fillRect/>
          </a:stretch>
        </p:blipFill>
        <p:spPr>
          <a:xfrm>
            <a:off x="10096500" y="1405792"/>
            <a:ext cx="780562" cy="780562"/>
          </a:xfrm>
          <a:prstGeom prst="rect">
            <a:avLst/>
          </a:prstGeom>
        </p:spPr>
      </p:pic>
      <p:pic>
        <p:nvPicPr>
          <p:cNvPr id="97" name="Picture 96"/>
          <p:cNvPicPr>
            <a:picLocks noChangeAspect="1"/>
          </p:cNvPicPr>
          <p:nvPr/>
        </p:nvPicPr>
        <p:blipFill>
          <a:blip r:embed="rId2"/>
          <a:stretch>
            <a:fillRect/>
          </a:stretch>
        </p:blipFill>
        <p:spPr>
          <a:xfrm>
            <a:off x="10076962" y="5391638"/>
            <a:ext cx="780562" cy="780562"/>
          </a:xfrm>
          <a:prstGeom prst="rect">
            <a:avLst/>
          </a:prstGeom>
        </p:spPr>
      </p:pic>
      <p:pic>
        <p:nvPicPr>
          <p:cNvPr id="98" name="Picture 97"/>
          <p:cNvPicPr>
            <a:picLocks noChangeAspect="1"/>
          </p:cNvPicPr>
          <p:nvPr/>
        </p:nvPicPr>
        <p:blipFill>
          <a:blip r:embed="rId2"/>
          <a:stretch>
            <a:fillRect/>
          </a:stretch>
        </p:blipFill>
        <p:spPr>
          <a:xfrm>
            <a:off x="11167208" y="3402623"/>
            <a:ext cx="780562" cy="780562"/>
          </a:xfrm>
          <a:prstGeom prst="rect">
            <a:avLst/>
          </a:prstGeom>
        </p:spPr>
      </p:pic>
      <p:pic>
        <p:nvPicPr>
          <p:cNvPr id="99" name="Picture 98"/>
          <p:cNvPicPr>
            <a:picLocks noChangeAspect="1"/>
          </p:cNvPicPr>
          <p:nvPr/>
        </p:nvPicPr>
        <p:blipFill>
          <a:blip r:embed="rId2"/>
          <a:stretch>
            <a:fillRect/>
          </a:stretch>
        </p:blipFill>
        <p:spPr>
          <a:xfrm>
            <a:off x="11163300" y="4395177"/>
            <a:ext cx="780562" cy="780562"/>
          </a:xfrm>
          <a:prstGeom prst="rect">
            <a:avLst/>
          </a:prstGeom>
        </p:spPr>
      </p:pic>
      <p:pic>
        <p:nvPicPr>
          <p:cNvPr id="100" name="Picture 99"/>
          <p:cNvPicPr>
            <a:picLocks noChangeAspect="1"/>
          </p:cNvPicPr>
          <p:nvPr/>
        </p:nvPicPr>
        <p:blipFill>
          <a:blip r:embed="rId2"/>
          <a:stretch>
            <a:fillRect/>
          </a:stretch>
        </p:blipFill>
        <p:spPr>
          <a:xfrm>
            <a:off x="11163300" y="2421793"/>
            <a:ext cx="780562" cy="780562"/>
          </a:xfrm>
          <a:prstGeom prst="rect">
            <a:avLst/>
          </a:prstGeom>
        </p:spPr>
      </p:pic>
      <p:pic>
        <p:nvPicPr>
          <p:cNvPr id="101" name="Picture 100"/>
          <p:cNvPicPr>
            <a:picLocks noChangeAspect="1"/>
          </p:cNvPicPr>
          <p:nvPr/>
        </p:nvPicPr>
        <p:blipFill>
          <a:blip r:embed="rId2"/>
          <a:stretch>
            <a:fillRect/>
          </a:stretch>
        </p:blipFill>
        <p:spPr>
          <a:xfrm>
            <a:off x="11182838" y="1405792"/>
            <a:ext cx="780562" cy="780562"/>
          </a:xfrm>
          <a:prstGeom prst="rect">
            <a:avLst/>
          </a:prstGeom>
        </p:spPr>
      </p:pic>
      <p:pic>
        <p:nvPicPr>
          <p:cNvPr id="102" name="Picture 101"/>
          <p:cNvPicPr>
            <a:picLocks noChangeAspect="1"/>
          </p:cNvPicPr>
          <p:nvPr/>
        </p:nvPicPr>
        <p:blipFill>
          <a:blip r:embed="rId2"/>
          <a:stretch>
            <a:fillRect/>
          </a:stretch>
        </p:blipFill>
        <p:spPr>
          <a:xfrm>
            <a:off x="11163300" y="5391638"/>
            <a:ext cx="780562" cy="780562"/>
          </a:xfrm>
          <a:prstGeom prst="rect">
            <a:avLst/>
          </a:prstGeom>
        </p:spPr>
      </p:pic>
    </p:spTree>
    <p:extLst>
      <p:ext uri="{BB962C8B-B14F-4D97-AF65-F5344CB8AC3E}">
        <p14:creationId xmlns:p14="http://schemas.microsoft.com/office/powerpoint/2010/main" val="420473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smtClean="0"/>
              <a:t>Fast, scalable, flexible IT automation</a:t>
            </a:r>
            <a:endParaRPr lang="en-US" dirty="0"/>
          </a:p>
        </p:txBody>
      </p:sp>
    </p:spTree>
    <p:extLst>
      <p:ext uri="{BB962C8B-B14F-4D97-AF65-F5344CB8AC3E}">
        <p14:creationId xmlns:p14="http://schemas.microsoft.com/office/powerpoint/2010/main" val="209226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My </a:t>
            </a:r>
            <a:r>
              <a:rPr lang="en-US" dirty="0" err="1" smtClean="0"/>
              <a:t>SysAdmin</a:t>
            </a:r>
            <a:r>
              <a:rPr lang="en-US" dirty="0" smtClean="0"/>
              <a:t> Journey</a:t>
            </a:r>
            <a:endParaRPr lang="en-US" dirty="0"/>
          </a:p>
        </p:txBody>
      </p:sp>
      <p:sp>
        <p:nvSpPr>
          <p:cNvPr id="5" name="Text Placeholder 4"/>
          <p:cNvSpPr>
            <a:spLocks noGrp="1"/>
          </p:cNvSpPr>
          <p:nvPr>
            <p:ph type="body" sz="quarter" idx="10"/>
          </p:nvPr>
        </p:nvSpPr>
        <p:spPr/>
        <p:txBody>
          <a:bodyPr/>
          <a:lstStyle/>
          <a:p>
            <a:r>
              <a:rPr lang="en-US" dirty="0" err="1" smtClean="0"/>
              <a:t>ssh</a:t>
            </a:r>
            <a:endParaRPr lang="en-US" dirty="0"/>
          </a:p>
          <a:p>
            <a:r>
              <a:rPr lang="en-US" dirty="0" smtClean="0"/>
              <a:t>Store notes in </a:t>
            </a:r>
            <a:r>
              <a:rPr lang="en-US" dirty="0" smtClean="0">
                <a:latin typeface="Courier New"/>
                <a:cs typeface="Courier New"/>
              </a:rPr>
              <a:t>~/</a:t>
            </a:r>
            <a:r>
              <a:rPr lang="en-US" dirty="0" err="1" smtClean="0">
                <a:latin typeface="Courier New"/>
                <a:cs typeface="Courier New"/>
              </a:rPr>
              <a:t>server.txt</a:t>
            </a:r>
            <a:endParaRPr lang="en-US" dirty="0" smtClean="0">
              <a:latin typeface="Courier New"/>
              <a:cs typeface="Courier New"/>
            </a:endParaRPr>
          </a:p>
          <a:p>
            <a:r>
              <a:rPr lang="en-US" dirty="0" smtClean="0"/>
              <a:t>Move notes to the wiki</a:t>
            </a:r>
          </a:p>
          <a:p>
            <a:r>
              <a:rPr lang="en-US" dirty="0" smtClean="0"/>
              <a:t>Write some scripts (</a:t>
            </a:r>
            <a:r>
              <a:rPr lang="en-US" dirty="0" err="1" smtClean="0">
                <a:latin typeface="Courier New"/>
                <a:cs typeface="Courier New"/>
              </a:rPr>
              <a:t>setup.sh</a:t>
            </a:r>
            <a:r>
              <a:rPr lang="en-US" dirty="0" smtClean="0"/>
              <a:t>, </a:t>
            </a:r>
            <a:r>
              <a:rPr lang="en-US" dirty="0" err="1" smtClean="0">
                <a:latin typeface="Courier New"/>
                <a:cs typeface="Courier New"/>
              </a:rPr>
              <a:t>fixit.sh</a:t>
            </a:r>
            <a:r>
              <a:rPr lang="en-US" dirty="0" smtClean="0"/>
              <a:t>, etc.)</a:t>
            </a:r>
          </a:p>
          <a:p>
            <a:r>
              <a:rPr lang="en-US" dirty="0" smtClean="0"/>
              <a:t>Golden images and snapshots</a:t>
            </a:r>
          </a:p>
          <a:p>
            <a:r>
              <a:rPr lang="en-US" dirty="0" smtClean="0"/>
              <a:t>Remote execution via </a:t>
            </a:r>
            <a:r>
              <a:rPr lang="en-US" dirty="0" err="1" smtClean="0"/>
              <a:t>ssh</a:t>
            </a:r>
            <a:endParaRPr lang="en-US" dirty="0" smtClean="0"/>
          </a:p>
          <a:p>
            <a:r>
              <a:rPr lang="en-US" dirty="0" smtClean="0"/>
              <a:t>Policy-driven configuration management</a:t>
            </a:r>
            <a:endParaRPr lang="en-US" dirty="0"/>
          </a:p>
        </p:txBody>
      </p:sp>
    </p:spTree>
    <p:extLst>
      <p:ext uri="{BB962C8B-B14F-4D97-AF65-F5344CB8AC3E}">
        <p14:creationId xmlns:p14="http://schemas.microsoft.com/office/powerpoint/2010/main" val="61232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Chef</a:t>
            </a:r>
            <a:endParaRPr lang="en-US" dirty="0"/>
          </a:p>
        </p:txBody>
      </p:sp>
      <p:sp>
        <p:nvSpPr>
          <p:cNvPr id="5" name="Text Placeholder 4"/>
          <p:cNvSpPr>
            <a:spLocks noGrp="1"/>
          </p:cNvSpPr>
          <p:nvPr>
            <p:ph type="body" sz="quarter" idx="10"/>
          </p:nvPr>
        </p:nvSpPr>
        <p:spPr/>
        <p:txBody>
          <a:bodyPr/>
          <a:lstStyle/>
          <a:p>
            <a:r>
              <a:rPr lang="en-US" dirty="0" smtClean="0"/>
              <a:t>Open source framework for managing complexity in your infrastructure through policy-driven automation code</a:t>
            </a:r>
          </a:p>
          <a:p>
            <a:r>
              <a:rPr lang="en-US" dirty="0" smtClean="0"/>
              <a:t>A community of professionals</a:t>
            </a:r>
          </a:p>
          <a:p>
            <a:r>
              <a:rPr lang="en-US" dirty="0" smtClean="0"/>
              <a:t>A company</a:t>
            </a:r>
            <a:endParaRPr lang="en-US" dirty="0"/>
          </a:p>
        </p:txBody>
      </p:sp>
    </p:spTree>
    <p:extLst>
      <p:ext uri="{BB962C8B-B14F-4D97-AF65-F5344CB8AC3E}">
        <p14:creationId xmlns:p14="http://schemas.microsoft.com/office/powerpoint/2010/main" val="396980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Policy &amp;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17566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Configuration</a:t>
            </a:r>
            <a:endParaRPr lang="en-US" dirty="0"/>
          </a:p>
        </p:txBody>
      </p:sp>
      <p:pic>
        <p:nvPicPr>
          <p:cNvPr id="5" name="Picture Placeholder 4"/>
          <p:cNvPicPr>
            <a:picLocks noGrp="1" noChangeAspect="1"/>
          </p:cNvPicPr>
          <p:nvPr>
            <p:ph type="pic" sz="quarter" idx="10"/>
          </p:nvPr>
        </p:nvPicPr>
        <p:blipFill>
          <a:blip r:embed="rId2"/>
          <a:srcRect t="-2535" b="-253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57460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753" b="-75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27021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4964" b="-4964"/>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24029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Desired &amp; Current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5237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Proxy Configuration</a:t>
            </a:r>
            <a:endParaRPr lang="en-US" dirty="0"/>
          </a:p>
        </p:txBody>
      </p:sp>
      <p:pic>
        <p:nvPicPr>
          <p:cNvPr id="5" name="Picture Placeholder 4"/>
          <p:cNvPicPr>
            <a:picLocks noGrp="1" noChangeAspect="1"/>
          </p:cNvPicPr>
          <p:nvPr>
            <p:ph type="pic" sz="quarter" idx="10"/>
          </p:nvPr>
        </p:nvPicPr>
        <p:blipFill>
          <a:blip r:embed="rId2"/>
          <a:srcRect l="-11289" r="-11289"/>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5516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135269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393" b="-1339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380764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89592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42688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257" b="-13257"/>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411369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24021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355853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28965" b="-2896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03622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3286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41507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18380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151618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409437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27288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Platform</a:t>
            </a:r>
            <a:endParaRPr lang="en-US" dirty="0"/>
          </a:p>
        </p:txBody>
      </p:sp>
      <p:sp>
        <p:nvSpPr>
          <p:cNvPr id="5" name="Text Placeholder 4"/>
          <p:cNvSpPr>
            <a:spLocks noGrp="1"/>
          </p:cNvSpPr>
          <p:nvPr>
            <p:ph type="body" sz="quarter" idx="10"/>
          </p:nvPr>
        </p:nvSpPr>
        <p:spPr/>
        <p:txBody>
          <a:bodyPr>
            <a:normAutofit fontScale="92500" lnSpcReduction="10000"/>
          </a:bodyPr>
          <a:lstStyle/>
          <a:p>
            <a:r>
              <a:rPr lang="en-US" dirty="0" smtClean="0"/>
              <a:t>Creates a dependable view of your entire network’s state.</a:t>
            </a:r>
          </a:p>
          <a:p>
            <a:r>
              <a:rPr lang="en-US" dirty="0" smtClean="0"/>
              <a:t>Can handle complex dependencies among the nodes of your network.</a:t>
            </a:r>
          </a:p>
          <a:p>
            <a:r>
              <a:rPr lang="en-US" dirty="0" smtClean="0"/>
              <a:t>Is fault tolerant.</a:t>
            </a:r>
          </a:p>
          <a:p>
            <a:r>
              <a:rPr lang="en-US" dirty="0" smtClean="0"/>
              <a:t>Is secure.</a:t>
            </a:r>
          </a:p>
          <a:p>
            <a:r>
              <a:rPr lang="en-US" dirty="0" smtClean="0"/>
              <a:t>Can handle multiple platforms</a:t>
            </a:r>
          </a:p>
          <a:p>
            <a:r>
              <a:rPr lang="en-US" dirty="0" smtClean="0"/>
              <a:t>Can manage cloud resources</a:t>
            </a:r>
          </a:p>
          <a:p>
            <a:r>
              <a:rPr lang="en-US" dirty="0" smtClean="0"/>
              <a:t>Provides a foundation for innovation</a:t>
            </a:r>
          </a:p>
        </p:txBody>
      </p:sp>
    </p:spTree>
    <p:extLst>
      <p:ext uri="{BB962C8B-B14F-4D97-AF65-F5344CB8AC3E}">
        <p14:creationId xmlns:p14="http://schemas.microsoft.com/office/powerpoint/2010/main" val="13389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189289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39333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9956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26827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Install a text editor</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Our workstation does not have $EDITOR installed</a:t>
            </a:r>
          </a:p>
          <a:p>
            <a:r>
              <a:rPr lang="en-US" b="1" dirty="0" smtClean="0"/>
              <a:t>Success Criteria</a:t>
            </a:r>
            <a:r>
              <a:rPr lang="en-US" dirty="0" smtClean="0"/>
              <a:t>:  You can edit files with $EDITOR</a:t>
            </a:r>
            <a:endParaRPr lang="en-US" dirty="0"/>
          </a:p>
          <a:p>
            <a:endParaRPr lang="en-US" dirty="0" smtClean="0"/>
          </a:p>
          <a:p>
            <a:r>
              <a:rPr lang="en-US" dirty="0" smtClean="0"/>
              <a:t>$EDITOR is your favorite command line text editor:  vim, </a:t>
            </a:r>
            <a:r>
              <a:rPr lang="en-US" dirty="0" err="1" smtClean="0"/>
              <a:t>emacs</a:t>
            </a:r>
            <a:r>
              <a:rPr lang="en-US" dirty="0" smtClean="0"/>
              <a:t>, or </a:t>
            </a:r>
            <a:r>
              <a:rPr lang="en-US" dirty="0" err="1" smtClean="0"/>
              <a:t>nano</a:t>
            </a:r>
            <a:endParaRPr lang="en-US" dirty="0"/>
          </a:p>
        </p:txBody>
      </p:sp>
    </p:spTree>
    <p:extLst>
      <p:ext uri="{BB962C8B-B14F-4D97-AF65-F5344CB8AC3E}">
        <p14:creationId xmlns:p14="http://schemas.microsoft.com/office/powerpoint/2010/main" val="23431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77500" lnSpcReduction="20000"/>
          </a:bodyPr>
          <a:lstStyle/>
          <a:p>
            <a:r>
              <a:rPr lang="en-US" dirty="0"/>
              <a:t>The authenticity of host '54.165.227.226 (54.165.227.226)' can't be established.</a:t>
            </a:r>
          </a:p>
          <a:p>
            <a:r>
              <a:rPr lang="en-US" dirty="0"/>
              <a:t>RSA key fingerprint is c1:ec:ab:66:fb:22:4a:8f:c2:c5:9b:26:77:f3:dd:b3.</a:t>
            </a:r>
          </a:p>
          <a:p>
            <a:r>
              <a:rPr lang="en-US" dirty="0"/>
              <a:t>Are you sure you want to continue connecting (yes/no)? yes</a:t>
            </a:r>
          </a:p>
          <a:p>
            <a:r>
              <a:rPr lang="en-US" dirty="0"/>
              <a:t>Warning: Permanently added '54.165.227.226' (RSA) to the list of known hosts.</a:t>
            </a:r>
          </a:p>
          <a:p>
            <a:r>
              <a:rPr lang="en-US" dirty="0"/>
              <a:t>chef@54.165.227.226's password:</a:t>
            </a:r>
          </a:p>
        </p:txBody>
      </p:sp>
      <p:sp>
        <p:nvSpPr>
          <p:cNvPr id="4" name="Title 3"/>
          <p:cNvSpPr>
            <a:spLocks noGrp="1"/>
          </p:cNvSpPr>
          <p:nvPr>
            <p:ph type="title"/>
          </p:nvPr>
        </p:nvSpPr>
        <p:spPr/>
        <p:txBody>
          <a:bodyPr/>
          <a:lstStyle/>
          <a:p>
            <a:r>
              <a:rPr lang="en-US" dirty="0" smtClean="0"/>
              <a:t>Login to your lab machine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ssh</a:t>
            </a:r>
            <a:r>
              <a:rPr lang="en-US" dirty="0"/>
              <a:t> chef@54.164.75.30</a:t>
            </a:r>
          </a:p>
        </p:txBody>
      </p:sp>
    </p:spTree>
    <p:extLst>
      <p:ext uri="{BB962C8B-B14F-4D97-AF65-F5344CB8AC3E}">
        <p14:creationId xmlns:p14="http://schemas.microsoft.com/office/powerpoint/2010/main" val="58892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 to your workstation</a:t>
            </a:r>
            <a:endParaRPr lang="en-US" dirty="0"/>
          </a:p>
        </p:txBody>
      </p:sp>
      <p:sp>
        <p:nvSpPr>
          <p:cNvPr id="6" name="Text Placeholder 5"/>
          <p:cNvSpPr>
            <a:spLocks noGrp="1"/>
          </p:cNvSpPr>
          <p:nvPr>
            <p:ph type="body" sz="quarter" idx="10"/>
          </p:nvPr>
        </p:nvSpPr>
        <p:spPr>
          <a:xfrm>
            <a:off x="457200" y="1143000"/>
            <a:ext cx="11201400" cy="5257800"/>
          </a:xfrm>
        </p:spPr>
        <p:txBody>
          <a:bodyPr/>
          <a:lstStyle/>
          <a:p>
            <a:r>
              <a:rPr lang="en-US" dirty="0" err="1" smtClean="0"/>
              <a:t>ChefDK</a:t>
            </a:r>
            <a:r>
              <a:rPr lang="en-US" dirty="0" smtClean="0"/>
              <a:t> version 0.4.0 is installed</a:t>
            </a:r>
          </a:p>
          <a:p>
            <a:pPr lvl="1"/>
            <a:r>
              <a:rPr lang="en-US" dirty="0" smtClean="0">
                <a:latin typeface="Courier New"/>
                <a:cs typeface="Courier New"/>
              </a:rPr>
              <a:t>chef --version</a:t>
            </a:r>
          </a:p>
          <a:p>
            <a:r>
              <a:rPr lang="en-US" dirty="0" smtClean="0"/>
              <a:t>Chef user has </a:t>
            </a:r>
            <a:r>
              <a:rPr lang="en-US" dirty="0" err="1" smtClean="0"/>
              <a:t>passwordless</a:t>
            </a:r>
            <a:r>
              <a:rPr lang="en-US" dirty="0" smtClean="0"/>
              <a:t> </a:t>
            </a:r>
            <a:r>
              <a:rPr lang="en-US" dirty="0" err="1" smtClean="0"/>
              <a:t>sudo</a:t>
            </a:r>
            <a:r>
              <a:rPr lang="en-US" dirty="0" smtClean="0"/>
              <a:t> access</a:t>
            </a:r>
          </a:p>
          <a:p>
            <a:pPr lvl="1"/>
            <a:r>
              <a:rPr lang="en-US" dirty="0" err="1" smtClean="0">
                <a:latin typeface="Courier New"/>
                <a:cs typeface="Courier New"/>
              </a:rPr>
              <a:t>sudo</a:t>
            </a:r>
            <a:r>
              <a:rPr lang="en-US" dirty="0" smtClean="0">
                <a:latin typeface="Courier New"/>
                <a:cs typeface="Courier New"/>
              </a:rPr>
              <a:t> cat /</a:t>
            </a:r>
            <a:r>
              <a:rPr lang="en-US" dirty="0" err="1" smtClean="0">
                <a:latin typeface="Courier New"/>
                <a:cs typeface="Courier New"/>
              </a:rPr>
              <a:t>etc</a:t>
            </a:r>
            <a:r>
              <a:rPr lang="en-US" dirty="0" smtClean="0">
                <a:latin typeface="Courier New"/>
                <a:cs typeface="Courier New"/>
              </a:rPr>
              <a:t>/shadow</a:t>
            </a:r>
            <a:endParaRPr lang="en-US" dirty="0">
              <a:latin typeface="Courier New"/>
              <a:cs typeface="Courier New"/>
            </a:endParaRPr>
          </a:p>
        </p:txBody>
      </p:sp>
    </p:spTree>
    <p:extLst>
      <p:ext uri="{BB962C8B-B14F-4D97-AF65-F5344CB8AC3E}">
        <p14:creationId xmlns:p14="http://schemas.microsoft.com/office/powerpoint/2010/main" val="27407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a:t>
            </a:r>
            <a:r>
              <a:rPr lang="en-US" dirty="0" err="1"/>
              <a:t>usr</a:t>
            </a:r>
            <a:r>
              <a:rPr lang="en-US" dirty="0"/>
              <a:t>/bin/which: no </a:t>
            </a:r>
            <a:r>
              <a:rPr lang="en-US" dirty="0" smtClean="0"/>
              <a:t>vim in </a:t>
            </a:r>
            <a:r>
              <a:rPr lang="en-US" dirty="0"/>
              <a:t>(/opt/</a:t>
            </a:r>
            <a:r>
              <a:rPr lang="en-US" dirty="0" err="1"/>
              <a:t>chefdk</a:t>
            </a:r>
            <a:r>
              <a:rPr lang="en-US" dirty="0"/>
              <a:t>/bin:/home/chef/.</a:t>
            </a:r>
            <a:r>
              <a:rPr lang="en-US" dirty="0" err="1"/>
              <a:t>chefdk</a:t>
            </a:r>
            <a:r>
              <a:rPr lang="en-US" dirty="0"/>
              <a:t>/gem/ruby/2.1.0/bin:/opt/</a:t>
            </a:r>
            <a:r>
              <a:rPr lang="en-US" dirty="0" err="1"/>
              <a:t>chefdk</a:t>
            </a:r>
            <a:r>
              <a:rPr lang="en-US" dirty="0"/>
              <a:t>/embedded/bin:/</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itle 3"/>
          <p:cNvSpPr>
            <a:spLocks noGrp="1"/>
          </p:cNvSpPr>
          <p:nvPr>
            <p:ph type="title"/>
          </p:nvPr>
        </p:nvSpPr>
        <p:spPr/>
        <p:txBody>
          <a:bodyPr/>
          <a:lstStyle/>
          <a:p>
            <a:r>
              <a:rPr lang="en-US" dirty="0" smtClean="0"/>
              <a:t>Is $EDITOR installed?</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which vim</a:t>
            </a:r>
            <a:endParaRPr lang="en-US" dirty="0"/>
          </a:p>
        </p:txBody>
      </p:sp>
    </p:spTree>
    <p:extLst>
      <p:ext uri="{BB962C8B-B14F-4D97-AF65-F5344CB8AC3E}">
        <p14:creationId xmlns:p14="http://schemas.microsoft.com/office/powerpoint/2010/main" val="319869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a:t>
            </a:r>
            <a:endParaRPr lang="en-US" dirty="0"/>
          </a:p>
        </p:txBody>
      </p:sp>
      <p:sp>
        <p:nvSpPr>
          <p:cNvPr id="6" name="Text Placeholder 5"/>
          <p:cNvSpPr>
            <a:spLocks noGrp="1"/>
          </p:cNvSpPr>
          <p:nvPr>
            <p:ph type="body" sz="quarter" idx="10"/>
          </p:nvPr>
        </p:nvSpPr>
        <p:spPr/>
        <p:txBody>
          <a:bodyPr/>
          <a:lstStyle/>
          <a:p>
            <a:r>
              <a:rPr lang="en-US" dirty="0" smtClean="0"/>
              <a:t>chef-apply is an executable program that allows you to work with resources</a:t>
            </a:r>
          </a:p>
          <a:p>
            <a:r>
              <a:rPr lang="en-US" dirty="0" smtClean="0"/>
              <a:t>Is included as part of the </a:t>
            </a:r>
            <a:r>
              <a:rPr lang="en-US" dirty="0" err="1" smtClean="0"/>
              <a:t>ChefDK</a:t>
            </a:r>
            <a:endParaRPr lang="en-US" dirty="0" smtClean="0"/>
          </a:p>
          <a:p>
            <a:r>
              <a:rPr lang="en-US" dirty="0" smtClean="0"/>
              <a:t>A great way to explore resources</a:t>
            </a:r>
          </a:p>
          <a:p>
            <a:r>
              <a:rPr lang="en-US" dirty="0" smtClean="0"/>
              <a:t>NOT how you’ll eventually use Chef in production</a:t>
            </a:r>
            <a:endParaRPr lang="en-US" dirty="0"/>
          </a:p>
        </p:txBody>
      </p:sp>
    </p:spTree>
    <p:extLst>
      <p:ext uri="{BB962C8B-B14F-4D97-AF65-F5344CB8AC3E}">
        <p14:creationId xmlns:p14="http://schemas.microsoft.com/office/powerpoint/2010/main" val="72464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300" dirty="0"/>
              <a:t>Recipe: (chef-apply cookbook)::(chef-apply recipe)</a:t>
            </a:r>
          </a:p>
          <a:p>
            <a:r>
              <a:rPr lang="en-US" sz="2300" dirty="0"/>
              <a:t>  * package[vim] action install</a:t>
            </a:r>
          </a:p>
          <a:p>
            <a:r>
              <a:rPr lang="en-US" sz="2300" dirty="0"/>
              <a:t>    - install version 7.2.411-1.8.el6 of package vim-enhanced</a:t>
            </a:r>
          </a:p>
        </p:txBody>
      </p:sp>
      <p:sp>
        <p:nvSpPr>
          <p:cNvPr id="3" name="Title 2"/>
          <p:cNvSpPr>
            <a:spLocks noGrp="1"/>
          </p:cNvSpPr>
          <p:nvPr>
            <p:ph type="title"/>
          </p:nvPr>
        </p:nvSpPr>
        <p:spPr/>
        <p:txBody>
          <a:bodyPr/>
          <a:lstStyle/>
          <a:p>
            <a:r>
              <a:rPr lang="en-US" dirty="0" smtClean="0"/>
              <a:t>Install vim</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-e "package 'vim'"</a:t>
            </a:r>
            <a:endParaRPr lang="en-US" dirty="0"/>
          </a:p>
        </p:txBody>
      </p:sp>
    </p:spTree>
    <p:extLst>
      <p:ext uri="{BB962C8B-B14F-4D97-AF65-F5344CB8AC3E}">
        <p14:creationId xmlns:p14="http://schemas.microsoft.com/office/powerpoint/2010/main" val="185116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Programmatically provision and configure components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94650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800" dirty="0"/>
              <a:t>Recipe: (chef-apply cookbook)::(chef-apply recipe)</a:t>
            </a:r>
          </a:p>
          <a:p>
            <a:r>
              <a:rPr lang="en-US" sz="2800" dirty="0"/>
              <a:t>  * package[</a:t>
            </a:r>
            <a:r>
              <a:rPr lang="en-US" sz="2800" dirty="0" err="1"/>
              <a:t>emacs</a:t>
            </a:r>
            <a:r>
              <a:rPr lang="en-US" sz="2800" dirty="0"/>
              <a:t>] action install</a:t>
            </a:r>
          </a:p>
          <a:p>
            <a:r>
              <a:rPr lang="en-US" sz="2800" dirty="0"/>
              <a:t>    - install version 23.1-25.el6 of package </a:t>
            </a:r>
            <a:r>
              <a:rPr lang="en-US" sz="2800" dirty="0" err="1"/>
              <a:t>emacs</a:t>
            </a:r>
            <a:endParaRPr lang="en-US" sz="2800" dirty="0"/>
          </a:p>
        </p:txBody>
      </p:sp>
      <p:sp>
        <p:nvSpPr>
          <p:cNvPr id="3" name="Title 2"/>
          <p:cNvSpPr>
            <a:spLocks noGrp="1"/>
          </p:cNvSpPr>
          <p:nvPr>
            <p:ph type="title"/>
          </p:nvPr>
        </p:nvSpPr>
        <p:spPr/>
        <p:txBody>
          <a:bodyPr/>
          <a:lstStyle/>
          <a:p>
            <a:r>
              <a:rPr lang="en-US" dirty="0" smtClean="0"/>
              <a:t>Install </a:t>
            </a:r>
            <a:r>
              <a:rPr lang="en-US" dirty="0" err="1" smtClean="0"/>
              <a:t>emacs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sudo</a:t>
            </a:r>
            <a:r>
              <a:rPr lang="en-US" dirty="0"/>
              <a:t> chef-apply -e "package '</a:t>
            </a:r>
            <a:r>
              <a:rPr lang="en-US" dirty="0" err="1" smtClean="0"/>
              <a:t>emacs</a:t>
            </a:r>
            <a:r>
              <a:rPr lang="en-US" dirty="0" smtClean="0"/>
              <a:t>'</a:t>
            </a:r>
            <a:r>
              <a:rPr lang="en-US" dirty="0"/>
              <a:t>"</a:t>
            </a:r>
          </a:p>
        </p:txBody>
      </p:sp>
    </p:spTree>
    <p:extLst>
      <p:ext uri="{BB962C8B-B14F-4D97-AF65-F5344CB8AC3E}">
        <p14:creationId xmlns:p14="http://schemas.microsoft.com/office/powerpoint/2010/main" val="272374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900" dirty="0"/>
              <a:t>Recipe: (chef-apply cookbook)::(chef-apply recipe)</a:t>
            </a:r>
          </a:p>
          <a:p>
            <a:r>
              <a:rPr lang="en-US" sz="2900" dirty="0"/>
              <a:t>  * package[</a:t>
            </a:r>
            <a:r>
              <a:rPr lang="en-US" sz="2900" dirty="0" err="1"/>
              <a:t>nano</a:t>
            </a:r>
            <a:r>
              <a:rPr lang="en-US" sz="2900" dirty="0"/>
              <a:t>] action install</a:t>
            </a:r>
          </a:p>
          <a:p>
            <a:r>
              <a:rPr lang="en-US" sz="2900" dirty="0"/>
              <a:t>    - install version 2.0.9-7.el6 of package </a:t>
            </a:r>
            <a:r>
              <a:rPr lang="en-US" sz="2900" dirty="0" err="1"/>
              <a:t>nano</a:t>
            </a:r>
            <a:endParaRPr lang="en-US" sz="2900" dirty="0"/>
          </a:p>
        </p:txBody>
      </p:sp>
      <p:sp>
        <p:nvSpPr>
          <p:cNvPr id="3" name="Title 2"/>
          <p:cNvSpPr>
            <a:spLocks noGrp="1"/>
          </p:cNvSpPr>
          <p:nvPr>
            <p:ph type="title"/>
          </p:nvPr>
        </p:nvSpPr>
        <p:spPr/>
        <p:txBody>
          <a:bodyPr/>
          <a:lstStyle/>
          <a:p>
            <a:r>
              <a:rPr lang="en-US" dirty="0" smtClean="0"/>
              <a:t>Install </a:t>
            </a:r>
            <a:r>
              <a:rPr lang="en-US" dirty="0" err="1" smtClean="0"/>
              <a:t>nano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sudo</a:t>
            </a:r>
            <a:r>
              <a:rPr lang="en-US" dirty="0"/>
              <a:t> chef-apply -e "package </a:t>
            </a:r>
            <a:r>
              <a:rPr lang="en-US" dirty="0" smtClean="0"/>
              <a:t>'</a:t>
            </a:r>
            <a:r>
              <a:rPr lang="en-US" dirty="0" err="1" smtClean="0"/>
              <a:t>nano</a:t>
            </a:r>
            <a:r>
              <a:rPr lang="en-US" dirty="0" smtClean="0"/>
              <a:t>'</a:t>
            </a:r>
            <a:r>
              <a:rPr lang="en-US" dirty="0"/>
              <a:t>"</a:t>
            </a:r>
          </a:p>
        </p:txBody>
      </p:sp>
    </p:spTree>
    <p:extLst>
      <p:ext uri="{BB962C8B-B14F-4D97-AF65-F5344CB8AC3E}">
        <p14:creationId xmlns:p14="http://schemas.microsoft.com/office/powerpoint/2010/main" val="7167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Describe the desired state</a:t>
            </a:r>
          </a:p>
          <a:p>
            <a:r>
              <a:rPr lang="en-US" dirty="0" smtClean="0"/>
              <a:t>Do not need to tell Chef how to get there</a:t>
            </a:r>
          </a:p>
          <a:p>
            <a:endParaRPr lang="en-US" dirty="0"/>
          </a:p>
          <a:p>
            <a:r>
              <a:rPr lang="en-US" dirty="0" smtClean="0"/>
              <a:t>What happens if you re-run the chef-apply command?</a:t>
            </a:r>
            <a:endParaRPr lang="en-US" dirty="0"/>
          </a:p>
        </p:txBody>
      </p:sp>
    </p:spTree>
    <p:extLst>
      <p:ext uri="{BB962C8B-B14F-4D97-AF65-F5344CB8AC3E}">
        <p14:creationId xmlns:p14="http://schemas.microsoft.com/office/powerpoint/2010/main" val="206637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3200" dirty="0"/>
              <a:t>Recipe: (chef-apply cookbook)::(chef-apply recipe)</a:t>
            </a:r>
          </a:p>
          <a:p>
            <a:r>
              <a:rPr lang="en-US" sz="3200" dirty="0"/>
              <a:t>  * package[vim] action install (up to date)</a:t>
            </a:r>
          </a:p>
        </p:txBody>
      </p:sp>
      <p:sp>
        <p:nvSpPr>
          <p:cNvPr id="4" name="Title 3"/>
          <p:cNvSpPr>
            <a:spLocks noGrp="1"/>
          </p:cNvSpPr>
          <p:nvPr>
            <p:ph type="title"/>
          </p:nvPr>
        </p:nvSpPr>
        <p:spPr/>
        <p:txBody>
          <a:bodyPr/>
          <a:lstStyle/>
          <a:p>
            <a:r>
              <a:rPr lang="en-US" dirty="0" smtClean="0"/>
              <a:t>Install $EDITOR again with chef-apply</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a:t>sudo</a:t>
            </a:r>
            <a:r>
              <a:rPr lang="en-US" dirty="0"/>
              <a:t> chef-apply -e "package 'vim'"</a:t>
            </a:r>
          </a:p>
        </p:txBody>
      </p:sp>
    </p:spTree>
    <p:extLst>
      <p:ext uri="{BB962C8B-B14F-4D97-AF65-F5344CB8AC3E}">
        <p14:creationId xmlns:p14="http://schemas.microsoft.com/office/powerpoint/2010/main" val="289775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31734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2193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9044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80546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6305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402770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Treat like any other code base</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50654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88958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 – Test and Repair</a:t>
            </a:r>
            <a:endParaRPr lang="en-US" dirty="0"/>
          </a:p>
        </p:txBody>
      </p:sp>
      <p:sp>
        <p:nvSpPr>
          <p:cNvPr id="6" name="Text Placeholder 5"/>
          <p:cNvSpPr>
            <a:spLocks noGrp="1"/>
          </p:cNvSpPr>
          <p:nvPr>
            <p:ph type="body" sz="quarter" idx="10"/>
          </p:nvPr>
        </p:nvSpPr>
        <p:spPr/>
        <p:txBody>
          <a:bodyPr/>
          <a:lstStyle/>
          <a:p>
            <a:r>
              <a:rPr lang="en-US" dirty="0" smtClean="0"/>
              <a:t>Resources follow a test and repair model</a:t>
            </a:r>
          </a:p>
          <a:p>
            <a:endParaRPr lang="en-US" dirty="0" smtClean="0"/>
          </a:p>
          <a:p>
            <a:r>
              <a:rPr lang="en-US" dirty="0" smtClean="0"/>
              <a:t>Resource currently in the desired state? (test)</a:t>
            </a:r>
          </a:p>
          <a:p>
            <a:pPr lvl="1"/>
            <a:r>
              <a:rPr lang="en-US" dirty="0" smtClean="0"/>
              <a:t>Yes – Do nothing</a:t>
            </a:r>
          </a:p>
          <a:p>
            <a:pPr lvl="1"/>
            <a:r>
              <a:rPr lang="en-US" dirty="0" smtClean="0"/>
              <a:t>No – Bring the resource into the desired state (repair)</a:t>
            </a:r>
            <a:endParaRPr lang="en-US" dirty="0"/>
          </a:p>
        </p:txBody>
      </p:sp>
    </p:spTree>
    <p:extLst>
      <p:ext uri="{BB962C8B-B14F-4D97-AF65-F5344CB8AC3E}">
        <p14:creationId xmlns:p14="http://schemas.microsoft.com/office/powerpoint/2010/main" val="142360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27815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26418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err="1" smtClean="0"/>
              <a:t>git</a:t>
            </a:r>
            <a:endParaRPr lang="en-US" dirty="0"/>
          </a:p>
        </p:txBody>
      </p:sp>
      <p:sp>
        <p:nvSpPr>
          <p:cNvPr id="3" name="Text Placeholder 2"/>
          <p:cNvSpPr>
            <a:spLocks noGrp="1"/>
          </p:cNvSpPr>
          <p:nvPr>
            <p:ph type="body" sz="quarter" idx="10"/>
          </p:nvPr>
        </p:nvSpPr>
        <p:spPr/>
        <p:txBody>
          <a:bodyPr/>
          <a:lstStyle/>
          <a:p>
            <a:r>
              <a:rPr lang="en-US" dirty="0" smtClean="0"/>
              <a:t>The package </a:t>
            </a:r>
            <a:r>
              <a:rPr lang="en-US" dirty="0" err="1" smtClean="0">
                <a:latin typeface="Courier New"/>
                <a:cs typeface="Courier New"/>
              </a:rPr>
              <a:t>git</a:t>
            </a:r>
            <a:r>
              <a:rPr lang="en-US" dirty="0" smtClean="0"/>
              <a:t> should be installed</a:t>
            </a:r>
          </a:p>
          <a:p>
            <a:r>
              <a:rPr lang="en-US" dirty="0" smtClean="0"/>
              <a:t>The </a:t>
            </a:r>
            <a:r>
              <a:rPr lang="en-US" dirty="0"/>
              <a:t>file named '</a:t>
            </a:r>
            <a:r>
              <a:rPr lang="en-US" dirty="0">
                <a:latin typeface="Courier New"/>
                <a:cs typeface="Courier New"/>
              </a:rPr>
              <a:t>/home/chef/.</a:t>
            </a:r>
            <a:r>
              <a:rPr lang="en-US" dirty="0" err="1">
                <a:latin typeface="Courier New"/>
                <a:cs typeface="Courier New"/>
              </a:rPr>
              <a:t>gitconfig</a:t>
            </a:r>
            <a:r>
              <a:rPr lang="en-US" dirty="0"/>
              <a:t>' should be created.  </a:t>
            </a:r>
          </a:p>
          <a:p>
            <a:r>
              <a:rPr lang="en-US" dirty="0"/>
              <a:t>It should be owned by the chef user and group.  </a:t>
            </a:r>
          </a:p>
          <a:p>
            <a:r>
              <a:rPr lang="en-US" dirty="0" smtClean="0"/>
              <a:t>It </a:t>
            </a:r>
            <a:r>
              <a:rPr lang="en-US" dirty="0"/>
              <a:t>should have the content:</a:t>
            </a:r>
          </a:p>
          <a:p>
            <a:pPr marL="0" indent="0">
              <a:buNone/>
            </a:pPr>
            <a:r>
              <a:rPr lang="en-US" sz="2800" dirty="0" smtClean="0"/>
              <a:t>	</a:t>
            </a:r>
            <a:r>
              <a:rPr lang="en-US" sz="2800" dirty="0" smtClean="0">
                <a:latin typeface="Courier New"/>
                <a:cs typeface="Courier New"/>
              </a:rPr>
              <a:t> [</a:t>
            </a:r>
            <a:r>
              <a:rPr lang="en-US" sz="2800" dirty="0">
                <a:latin typeface="Courier New"/>
                <a:cs typeface="Courier New"/>
              </a:rPr>
              <a:t>user]\n  name=John Doe\n  email=</a:t>
            </a:r>
            <a:r>
              <a:rPr lang="en-US" sz="2800" dirty="0" err="1">
                <a:latin typeface="Courier New"/>
                <a:cs typeface="Courier New"/>
              </a:rPr>
              <a:t>jdoe@example</a:t>
            </a:r>
            <a:r>
              <a:rPr lang="en-US" sz="2800" dirty="0">
                <a:latin typeface="Courier New"/>
                <a:cs typeface="Courier New"/>
              </a:rPr>
              <a:t>\</a:t>
            </a:r>
            <a:r>
              <a:rPr lang="en-US" sz="2800" dirty="0" smtClean="0">
                <a:latin typeface="Courier New"/>
                <a:cs typeface="Courier New"/>
              </a:rPr>
              <a:t>n</a:t>
            </a:r>
            <a:endParaRPr lang="en-US" sz="2800" dirty="0">
              <a:latin typeface="Courier New"/>
              <a:cs typeface="Courier New"/>
            </a:endParaRPr>
          </a:p>
          <a:p>
            <a:endParaRPr lang="en-US" dirty="0"/>
          </a:p>
        </p:txBody>
      </p:sp>
    </p:spTree>
    <p:extLst>
      <p:ext uri="{BB962C8B-B14F-4D97-AF65-F5344CB8AC3E}">
        <p14:creationId xmlns:p14="http://schemas.microsoft.com/office/powerpoint/2010/main" val="415511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err="1" smtClean="0"/>
              <a:t>git</a:t>
            </a:r>
            <a:endParaRPr lang="en-US" dirty="0"/>
          </a:p>
        </p:txBody>
      </p:sp>
      <p:sp>
        <p:nvSpPr>
          <p:cNvPr id="4" name="Content Placeholder 3"/>
          <p:cNvSpPr>
            <a:spLocks noGrp="1"/>
          </p:cNvSpPr>
          <p:nvPr>
            <p:ph sz="quarter" idx="10"/>
          </p:nvPr>
        </p:nvSpPr>
        <p:spPr/>
        <p:txBody>
          <a:bodyPr>
            <a:normAutofit/>
          </a:bodyPr>
          <a:lstStyle/>
          <a:p>
            <a:r>
              <a:rPr lang="en-US" sz="2400" dirty="0">
                <a:solidFill>
                  <a:srgbClr val="000000"/>
                </a:solidFill>
              </a:rPr>
              <a:t>package </a:t>
            </a:r>
            <a:r>
              <a:rPr lang="en-US" sz="2400" dirty="0">
                <a:solidFill>
                  <a:srgbClr val="4E9A06"/>
                </a:solidFill>
              </a:rPr>
              <a:t>'</a:t>
            </a:r>
            <a:r>
              <a:rPr lang="en-US" sz="2400" dirty="0" err="1">
                <a:solidFill>
                  <a:srgbClr val="4E9A06"/>
                </a:solidFill>
              </a:rPr>
              <a:t>git</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dirty="0">
                <a:solidFill>
                  <a:srgbClr val="4E9A06"/>
                </a:solidFill>
              </a:rPr>
              <a:t>:install</a:t>
            </a:r>
          </a:p>
          <a:p>
            <a:r>
              <a:rPr lang="en-US" sz="2400" b="1" dirty="0">
                <a:solidFill>
                  <a:srgbClr val="204A87"/>
                </a:solidFill>
              </a:rPr>
              <a:t>end</a:t>
            </a:r>
          </a:p>
          <a:p>
            <a:endParaRPr lang="en-US" sz="2400" dirty="0"/>
          </a:p>
          <a:p>
            <a:r>
              <a:rPr lang="en-US" sz="2400" dirty="0">
                <a:solidFill>
                  <a:srgbClr val="000000"/>
                </a:solidFill>
              </a:rPr>
              <a:t>file </a:t>
            </a:r>
            <a:r>
              <a:rPr lang="en-US" sz="2400" dirty="0">
                <a:solidFill>
                  <a:srgbClr val="4E9A06"/>
                </a:solidFill>
              </a:rPr>
              <a:t>'/home/chef/.</a:t>
            </a:r>
            <a:r>
              <a:rPr lang="en-US" sz="2400" dirty="0" err="1">
                <a:solidFill>
                  <a:srgbClr val="4E9A06"/>
                </a:solidFill>
              </a:rPr>
              <a:t>gitconfig</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content </a:t>
            </a:r>
            <a:r>
              <a:rPr lang="en-US" sz="2400" dirty="0">
                <a:solidFill>
                  <a:srgbClr val="4E9A06"/>
                </a:solidFill>
              </a:rPr>
              <a:t>"[user]\n  name</a:t>
            </a:r>
            <a:r>
              <a:rPr lang="en-US" sz="2400" dirty="0" smtClean="0">
                <a:solidFill>
                  <a:srgbClr val="4E9A06"/>
                </a:solidFill>
              </a:rPr>
              <a:t>=John Doe\</a:t>
            </a:r>
            <a:r>
              <a:rPr lang="en-US" sz="2400" dirty="0">
                <a:solidFill>
                  <a:srgbClr val="4E9A06"/>
                </a:solidFill>
              </a:rPr>
              <a:t>n  email</a:t>
            </a:r>
            <a:r>
              <a:rPr lang="en-US" sz="2400" dirty="0" smtClean="0">
                <a:solidFill>
                  <a:srgbClr val="4E9A06"/>
                </a:solidFill>
              </a:rPr>
              <a:t>=</a:t>
            </a:r>
            <a:r>
              <a:rPr lang="en-US" sz="2400" dirty="0" err="1" smtClean="0">
                <a:solidFill>
                  <a:srgbClr val="4E9A06"/>
                </a:solidFill>
              </a:rPr>
              <a:t>jdoe@example</a:t>
            </a:r>
            <a:r>
              <a:rPr lang="en-US" sz="2400" dirty="0" smtClean="0">
                <a:solidFill>
                  <a:srgbClr val="4E9A06"/>
                </a:solidFill>
              </a:rPr>
              <a:t>\</a:t>
            </a:r>
            <a:r>
              <a:rPr lang="en-US" sz="2400" dirty="0">
                <a:solidFill>
                  <a:srgbClr val="4E9A06"/>
                </a:solidFill>
              </a:rPr>
              <a:t>n"</a:t>
            </a:r>
          </a:p>
          <a:p>
            <a:r>
              <a:rPr lang="en-US" sz="2400" dirty="0"/>
              <a:t>  </a:t>
            </a:r>
            <a:r>
              <a:rPr lang="en-US" sz="2400" dirty="0">
                <a:solidFill>
                  <a:srgbClr val="000000"/>
                </a:solidFill>
              </a:rPr>
              <a:t>user </a:t>
            </a:r>
            <a:r>
              <a:rPr lang="en-US" sz="2400" dirty="0">
                <a:solidFill>
                  <a:srgbClr val="4E9A06"/>
                </a:solidFill>
              </a:rPr>
              <a:t>'chef'</a:t>
            </a:r>
          </a:p>
          <a:p>
            <a:r>
              <a:rPr lang="en-US" sz="2400" dirty="0"/>
              <a:t>  </a:t>
            </a:r>
            <a:r>
              <a:rPr lang="en-US" sz="2400" dirty="0">
                <a:solidFill>
                  <a:srgbClr val="000000"/>
                </a:solidFill>
              </a:rPr>
              <a:t>group </a:t>
            </a:r>
            <a:r>
              <a:rPr lang="en-US" sz="2400" dirty="0">
                <a:solidFill>
                  <a:srgbClr val="4E9A06"/>
                </a:solidFill>
              </a:rPr>
              <a:t>'chef'</a:t>
            </a:r>
          </a:p>
          <a:p>
            <a:r>
              <a:rPr lang="en-US" sz="2400" b="1" dirty="0">
                <a:solidFill>
                  <a:srgbClr val="204A87"/>
                </a:solidFill>
              </a:rPr>
              <a:t>end</a:t>
            </a:r>
          </a:p>
        </p:txBody>
      </p:sp>
      <p:sp>
        <p:nvSpPr>
          <p:cNvPr id="5" name="Text Placeholder 4"/>
          <p:cNvSpPr>
            <a:spLocks noGrp="1"/>
          </p:cNvSpPr>
          <p:nvPr>
            <p:ph type="body" sz="quarter" idx="11"/>
          </p:nvPr>
        </p:nvSpPr>
        <p:spPr/>
        <p:txBody>
          <a:bodyPr>
            <a:normAutofit lnSpcReduction="10000"/>
          </a:bodyPr>
          <a:lstStyle/>
          <a:p>
            <a:r>
              <a:rPr lang="en-US" dirty="0" smtClean="0"/>
              <a:t>~/</a:t>
            </a:r>
            <a:r>
              <a:rPr lang="en-US" dirty="0" err="1" smtClean="0"/>
              <a:t>git.rb</a:t>
            </a:r>
            <a:endParaRPr lang="en-US" dirty="0"/>
          </a:p>
        </p:txBody>
      </p:sp>
    </p:spTree>
    <p:extLst>
      <p:ext uri="{BB962C8B-B14F-4D97-AF65-F5344CB8AC3E}">
        <p14:creationId xmlns:p14="http://schemas.microsoft.com/office/powerpoint/2010/main" val="86157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0000" lnSpcReduction="20000"/>
          </a:bodyPr>
          <a:lstStyle/>
          <a:p>
            <a:r>
              <a:rPr lang="en-US" dirty="0"/>
              <a:t>Recipe: (chef-apply cookbook)::(chef-apply recipe)</a:t>
            </a:r>
          </a:p>
          <a:p>
            <a:r>
              <a:rPr lang="en-US" dirty="0"/>
              <a:t>  * package[</a:t>
            </a:r>
            <a:r>
              <a:rPr lang="en-US" dirty="0" err="1"/>
              <a:t>git</a:t>
            </a:r>
            <a:r>
              <a:rPr lang="en-US" dirty="0"/>
              <a:t>] action install</a:t>
            </a:r>
          </a:p>
          <a:p>
            <a:r>
              <a:rPr lang="en-US" dirty="0"/>
              <a:t>    - install version 1.7.1-3.el6_4.1 of package </a:t>
            </a:r>
            <a:r>
              <a:rPr lang="en-US" dirty="0" err="1"/>
              <a:t>git</a:t>
            </a:r>
            <a:endParaRPr lang="en-US" dirty="0"/>
          </a:p>
          <a:p>
            <a:r>
              <a:rPr lang="en-US" dirty="0"/>
              <a:t>  * file[/home/chef/.</a:t>
            </a:r>
            <a:r>
              <a:rPr lang="en-US" dirty="0" err="1"/>
              <a:t>gitconfig</a:t>
            </a:r>
            <a:r>
              <a:rPr lang="en-US" dirty="0"/>
              <a:t>] action create</a:t>
            </a:r>
          </a:p>
          <a:p>
            <a:r>
              <a:rPr lang="en-US" dirty="0"/>
              <a:t>    - create new file /home/chef/.</a:t>
            </a:r>
            <a:r>
              <a:rPr lang="en-US" dirty="0" err="1"/>
              <a:t>gitconfig</a:t>
            </a:r>
            <a:endParaRPr lang="en-US" dirty="0"/>
          </a:p>
          <a:p>
            <a:r>
              <a:rPr lang="en-US" dirty="0"/>
              <a:t>    - update content in file /home/chef/.</a:t>
            </a:r>
            <a:r>
              <a:rPr lang="en-US" dirty="0" err="1"/>
              <a:t>gitconfig</a:t>
            </a:r>
            <a:r>
              <a:rPr lang="en-US" dirty="0"/>
              <a:t> from none to 259950</a:t>
            </a:r>
          </a:p>
          <a:p>
            <a:r>
              <a:rPr lang="en-US" dirty="0"/>
              <a:t>    --- /home/chef/.</a:t>
            </a:r>
            <a:r>
              <a:rPr lang="en-US" dirty="0" err="1"/>
              <a:t>gitconfig</a:t>
            </a:r>
            <a:r>
              <a:rPr lang="en-US" dirty="0"/>
              <a:t>   2014-09-24 00:24:13.558127555 +0000</a:t>
            </a:r>
          </a:p>
          <a:p>
            <a:r>
              <a:rPr lang="en-US" dirty="0"/>
              <a:t>    +++ /</a:t>
            </a:r>
            <a:r>
              <a:rPr lang="en-US" dirty="0" err="1"/>
              <a:t>tmp</a:t>
            </a:r>
            <a:r>
              <a:rPr lang="en-US" dirty="0"/>
              <a:t>/..gitconfig20140924-10180-1ij68vq  2014-09-24 00:24:13.559127555 +0000</a:t>
            </a:r>
          </a:p>
          <a:p>
            <a:r>
              <a:rPr lang="en-US" dirty="0"/>
              <a:t>    @@ -1 +1,4 @@</a:t>
            </a:r>
          </a:p>
          <a:p>
            <a:r>
              <a:rPr lang="en-US" dirty="0"/>
              <a:t>    +[user]</a:t>
            </a:r>
          </a:p>
          <a:p>
            <a:r>
              <a:rPr lang="en-US" dirty="0"/>
              <a:t>    +  name</a:t>
            </a:r>
            <a:r>
              <a:rPr lang="en-US" dirty="0" smtClean="0"/>
              <a:t>=John Doe</a:t>
            </a:r>
            <a:endParaRPr lang="en-US" dirty="0"/>
          </a:p>
          <a:p>
            <a:r>
              <a:rPr lang="en-US" dirty="0"/>
              <a:t>    +  email</a:t>
            </a:r>
            <a:r>
              <a:rPr lang="en-US" dirty="0" smtClean="0"/>
              <a:t>=</a:t>
            </a:r>
            <a:r>
              <a:rPr lang="en-US" dirty="0" err="1" smtClean="0"/>
              <a:t>jdoe@example.com</a:t>
            </a:r>
            <a:endParaRPr lang="en-US" dirty="0"/>
          </a:p>
          <a:p>
            <a:r>
              <a:rPr lang="en-US" dirty="0"/>
              <a:t>    - change owner from '' to 'chef'</a:t>
            </a:r>
          </a:p>
          <a:p>
            <a:r>
              <a:rPr lang="en-US" dirty="0"/>
              <a:t>    - change group from '' to 'chef'</a:t>
            </a:r>
          </a:p>
          <a:p>
            <a:r>
              <a:rPr lang="en-US" dirty="0"/>
              <a:t>    - restore </a:t>
            </a:r>
            <a:r>
              <a:rPr lang="en-US" dirty="0" err="1"/>
              <a:t>selinux</a:t>
            </a:r>
            <a:r>
              <a:rPr lang="en-US" dirty="0"/>
              <a:t> security context</a:t>
            </a:r>
          </a:p>
        </p:txBody>
      </p:sp>
      <p:sp>
        <p:nvSpPr>
          <p:cNvPr id="5" name="Title 4"/>
          <p:cNvSpPr>
            <a:spLocks noGrp="1"/>
          </p:cNvSpPr>
          <p:nvPr>
            <p:ph type="title"/>
          </p:nvPr>
        </p:nvSpPr>
        <p:spPr/>
        <p:txBody>
          <a:bodyPr/>
          <a:lstStyle/>
          <a:p>
            <a:r>
              <a:rPr lang="en-US" dirty="0" smtClean="0"/>
              <a:t>Install </a:t>
            </a:r>
            <a:r>
              <a:rPr lang="en-US" dirty="0" err="1" smtClean="0"/>
              <a:t>git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smtClean="0"/>
              <a:t>~/</a:t>
            </a:r>
            <a:r>
              <a:rPr lang="en-US" dirty="0" err="1"/>
              <a:t>git.rb</a:t>
            </a:r>
            <a:endParaRPr lang="en-US" dirty="0"/>
          </a:p>
        </p:txBody>
      </p:sp>
    </p:spTree>
    <p:extLst>
      <p:ext uri="{BB962C8B-B14F-4D97-AF65-F5344CB8AC3E}">
        <p14:creationId xmlns:p14="http://schemas.microsoft.com/office/powerpoint/2010/main" val="98291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Test-driven Infrastructure</a:t>
            </a:r>
            <a:endParaRPr lang="en-US" dirty="0"/>
          </a:p>
        </p:txBody>
      </p:sp>
      <p:sp>
        <p:nvSpPr>
          <p:cNvPr id="3" name="Subtitle 2"/>
          <p:cNvSpPr>
            <a:spLocks noGrp="1"/>
          </p:cNvSpPr>
          <p:nvPr>
            <p:ph type="subTitle" idx="1"/>
          </p:nvPr>
        </p:nvSpPr>
        <p:spPr/>
        <p:txBody>
          <a:bodyPr/>
          <a:lstStyle/>
          <a:p>
            <a:r>
              <a:rPr lang="en-US" dirty="0" smtClean="0"/>
              <a:t>Change policy with confidence</a:t>
            </a:r>
            <a:endParaRPr lang="en-US" dirty="0"/>
          </a:p>
        </p:txBody>
      </p:sp>
    </p:spTree>
    <p:extLst>
      <p:ext uri="{BB962C8B-B14F-4D97-AF65-F5344CB8AC3E}">
        <p14:creationId xmlns:p14="http://schemas.microsoft.com/office/powerpoint/2010/main" val="35243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process</a:t>
            </a:r>
            <a:endParaRPr lang="en-US" dirty="0"/>
          </a:p>
        </p:txBody>
      </p:sp>
      <p:sp>
        <p:nvSpPr>
          <p:cNvPr id="5" name="Text Placeholder 4"/>
          <p:cNvSpPr>
            <a:spLocks noGrp="1"/>
          </p:cNvSpPr>
          <p:nvPr>
            <p:ph type="body" sz="quarter" idx="10"/>
          </p:nvPr>
        </p:nvSpPr>
        <p:spPr/>
        <p:txBody>
          <a:bodyPr/>
          <a:lstStyle/>
          <a:p>
            <a:r>
              <a:rPr lang="en-US" dirty="0" smtClean="0"/>
              <a:t>Write policy</a:t>
            </a:r>
          </a:p>
          <a:p>
            <a:r>
              <a:rPr lang="en-US" dirty="0" smtClean="0"/>
              <a:t>Apply policy</a:t>
            </a:r>
          </a:p>
          <a:p>
            <a:r>
              <a:rPr lang="en-US" dirty="0" smtClean="0"/>
              <a:t>Verify policy</a:t>
            </a:r>
          </a:p>
          <a:p>
            <a:endParaRPr lang="en-US" dirty="0"/>
          </a:p>
          <a:p>
            <a:r>
              <a:rPr lang="en-US" dirty="0" smtClean="0"/>
              <a:t>Not bad for the simple case, will quickly get untenable</a:t>
            </a:r>
          </a:p>
          <a:p>
            <a:endParaRPr lang="en-US" dirty="0" smtClean="0"/>
          </a:p>
        </p:txBody>
      </p:sp>
    </p:spTree>
    <p:extLst>
      <p:ext uri="{BB962C8B-B14F-4D97-AF65-F5344CB8AC3E}">
        <p14:creationId xmlns:p14="http://schemas.microsoft.com/office/powerpoint/2010/main" val="176794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20860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307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 our style guide? </a:t>
            </a:r>
            <a:endParaRPr lang="en-US" dirty="0"/>
          </a:p>
        </p:txBody>
      </p:sp>
    </p:spTree>
    <p:extLst>
      <p:ext uri="{BB962C8B-B14F-4D97-AF65-F5344CB8AC3E}">
        <p14:creationId xmlns:p14="http://schemas.microsoft.com/office/powerpoint/2010/main" val="35073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Test-driving infrastructure</a:t>
            </a:r>
            <a:endParaRPr lang="en-US" dirty="0"/>
          </a:p>
        </p:txBody>
      </p:sp>
      <p:sp>
        <p:nvSpPr>
          <p:cNvPr id="3" name="Text Placeholder 2"/>
          <p:cNvSpPr>
            <a:spLocks noGrp="1"/>
          </p:cNvSpPr>
          <p:nvPr>
            <p:ph type="body" sz="quarter" idx="10"/>
          </p:nvPr>
        </p:nvSpPr>
        <p:spPr/>
        <p:txBody>
          <a:bodyPr/>
          <a:lstStyle/>
          <a:p>
            <a:r>
              <a:rPr lang="en-US" dirty="0" smtClean="0"/>
              <a:t>We are going to use a relatively simple scenario</a:t>
            </a:r>
          </a:p>
          <a:p>
            <a:r>
              <a:rPr lang="en-US" dirty="0" smtClean="0"/>
              <a:t>We are going to explore many facets of testing</a:t>
            </a:r>
          </a:p>
          <a:p>
            <a:r>
              <a:rPr lang="en-US" dirty="0" smtClean="0"/>
              <a:t>We are going to follow a test-first, test-driven model</a:t>
            </a:r>
            <a:endParaRPr lang="en-US" dirty="0"/>
          </a:p>
        </p:txBody>
      </p:sp>
    </p:spTree>
    <p:extLst>
      <p:ext uri="{BB962C8B-B14F-4D97-AF65-F5344CB8AC3E}">
        <p14:creationId xmlns:p14="http://schemas.microsoft.com/office/powerpoint/2010/main" val="34691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Scenario</a:t>
            </a:r>
            <a:endParaRPr lang="en-US" dirty="0"/>
          </a:p>
        </p:txBody>
      </p:sp>
      <p:sp>
        <p:nvSpPr>
          <p:cNvPr id="3" name="Text Placeholder 2"/>
          <p:cNvSpPr>
            <a:spLocks noGrp="1"/>
          </p:cNvSpPr>
          <p:nvPr>
            <p:ph type="body" sz="quarter" idx="10"/>
          </p:nvPr>
        </p:nvSpPr>
        <p:spPr/>
        <p:txBody>
          <a:bodyPr/>
          <a:lstStyle/>
          <a:p>
            <a:r>
              <a:rPr lang="en-US" dirty="0" smtClean="0"/>
              <a:t>We want a simple rails app deployed on a server.</a:t>
            </a:r>
          </a:p>
          <a:p>
            <a:r>
              <a:rPr lang="en-US" dirty="0" smtClean="0"/>
              <a:t>We will only have time to build some of it in today’s workshop.</a:t>
            </a:r>
          </a:p>
          <a:p>
            <a:r>
              <a:rPr lang="en-US" dirty="0" smtClean="0"/>
              <a:t>You will leave with working code</a:t>
            </a:r>
            <a:endParaRPr lang="en-US" dirty="0"/>
          </a:p>
        </p:txBody>
      </p:sp>
    </p:spTree>
    <p:extLst>
      <p:ext uri="{BB962C8B-B14F-4D97-AF65-F5344CB8AC3E}">
        <p14:creationId xmlns:p14="http://schemas.microsoft.com/office/powerpoint/2010/main" val="19748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template[/home/chef/chef-repo/LICENSE] action create</a:t>
            </a:r>
          </a:p>
          <a:p>
            <a:r>
              <a:rPr lang="en-US" dirty="0"/>
              <a:t>    - create new file /home/chef/chef-repo/LICENSE</a:t>
            </a:r>
          </a:p>
          <a:p>
            <a:r>
              <a:rPr lang="en-US" dirty="0"/>
              <a:t>    - update content in file /home/chef/chef-repo/LICENSE from none to aed48c</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69567b</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Rakefile</a:t>
            </a:r>
            <a:r>
              <a:rPr lang="en-US" dirty="0"/>
              <a:t>] action create</a:t>
            </a:r>
          </a:p>
          <a:p>
            <a:r>
              <a:rPr lang="en-US" dirty="0"/>
              <a:t>    - create new file /home/chef/chef-repo/</a:t>
            </a:r>
            <a:r>
              <a:rPr lang="en-US" dirty="0" err="1"/>
              <a:t>Rakefile</a:t>
            </a:r>
            <a:endParaRPr lang="en-US" dirty="0"/>
          </a:p>
        </p:txBody>
      </p:sp>
      <p:sp>
        <p:nvSpPr>
          <p:cNvPr id="3" name="Title 2"/>
          <p:cNvSpPr>
            <a:spLocks noGrp="1"/>
          </p:cNvSpPr>
          <p:nvPr>
            <p:ph type="title"/>
          </p:nvPr>
        </p:nvSpPr>
        <p:spPr/>
        <p:txBody>
          <a:bodyPr/>
          <a:lstStyle/>
          <a:p>
            <a:r>
              <a:rPr lang="en-US" dirty="0" smtClean="0"/>
              <a:t>Create a directory for your Chef project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a:t>
            </a:r>
            <a:r>
              <a:rPr lang="en-US" dirty="0" smtClean="0"/>
              <a:t>repo chef-repo</a:t>
            </a:r>
            <a:endParaRPr lang="en-US" dirty="0"/>
          </a:p>
        </p:txBody>
      </p:sp>
    </p:spTree>
    <p:extLst>
      <p:ext uri="{BB962C8B-B14F-4D97-AF65-F5344CB8AC3E}">
        <p14:creationId xmlns:p14="http://schemas.microsoft.com/office/powerpoint/2010/main" val="239146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dirty="0"/>
          </a:p>
        </p:txBody>
      </p:sp>
      <p:sp>
        <p:nvSpPr>
          <p:cNvPr id="3" name="Title 2"/>
          <p:cNvSpPr>
            <a:spLocks noGrp="1"/>
          </p:cNvSpPr>
          <p:nvPr>
            <p:ph type="title"/>
          </p:nvPr>
        </p:nvSpPr>
        <p:spPr/>
        <p:txBody>
          <a:bodyPr/>
          <a:lstStyle/>
          <a:p>
            <a:r>
              <a:rPr lang="en-US" dirty="0" smtClean="0"/>
              <a:t>Change into that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cookbooks</a:t>
            </a:r>
            <a:endParaRPr lang="en-US" dirty="0"/>
          </a:p>
        </p:txBody>
      </p:sp>
    </p:spTree>
    <p:extLst>
      <p:ext uri="{BB962C8B-B14F-4D97-AF65-F5344CB8AC3E}">
        <p14:creationId xmlns:p14="http://schemas.microsoft.com/office/powerpoint/2010/main" val="18341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::cookbook</a:t>
            </a:r>
          </a:p>
          <a:p>
            <a:r>
              <a:rPr lang="en-US" dirty="0"/>
              <a:t>  * directory[/home/chef/chef-repo/cookbooks/apache] action create</a:t>
            </a:r>
          </a:p>
          <a:p>
            <a:r>
              <a:rPr lang="en-US" dirty="0"/>
              <a:t>    - create new directory /home/chef/chef-repo/cookbooks/apache</a:t>
            </a:r>
          </a:p>
          <a:p>
            <a:r>
              <a:rPr lang="en-US" dirty="0"/>
              <a:t>  * template[/home/chef/chef-repo/cookbooks/apache/</a:t>
            </a:r>
            <a:r>
              <a:rPr lang="en-US" dirty="0" err="1"/>
              <a:t>metadata.rb</a:t>
            </a:r>
            <a:r>
              <a:rPr lang="en-US" dirty="0"/>
              <a:t>] action </a:t>
            </a:r>
            <a:r>
              <a:rPr lang="en-US" dirty="0" err="1"/>
              <a:t>create_if_missing</a:t>
            </a:r>
            <a:endParaRPr lang="en-US" dirty="0"/>
          </a:p>
          <a:p>
            <a:r>
              <a:rPr lang="en-US" dirty="0"/>
              <a:t>    - create new file /home/chef/chef-repo/cookbooks/apache/</a:t>
            </a:r>
            <a:r>
              <a:rPr lang="en-US" dirty="0" err="1"/>
              <a:t>metadata.rb</a:t>
            </a:r>
            <a:endParaRPr lang="en-US" dirty="0"/>
          </a:p>
          <a:p>
            <a:r>
              <a:rPr lang="en-US" dirty="0"/>
              <a:t>    - update content in file /home/chef/chef-repo/cookbooks/apache/</a:t>
            </a:r>
            <a:r>
              <a:rPr lang="en-US" dirty="0" err="1"/>
              <a:t>metadata.rb</a:t>
            </a:r>
            <a:r>
              <a:rPr lang="en-US" dirty="0"/>
              <a:t> from none to 4c0e2d</a:t>
            </a:r>
          </a:p>
          <a:p>
            <a:r>
              <a:rPr lang="en-US" dirty="0"/>
              <a:t>    (diff output suppressed by </a:t>
            </a:r>
            <a:r>
              <a:rPr lang="en-US" dirty="0" err="1"/>
              <a:t>config</a:t>
            </a:r>
            <a:r>
              <a:rPr lang="en-US" dirty="0"/>
              <a:t>)</a:t>
            </a:r>
          </a:p>
          <a:p>
            <a:r>
              <a:rPr lang="en-US" dirty="0"/>
              <a:t>  * template[/home/chef/chef-repo/cookbooks/apache/</a:t>
            </a:r>
            <a:r>
              <a:rPr lang="en-US" dirty="0" err="1"/>
              <a:t>README.md</a:t>
            </a:r>
            <a:r>
              <a:rPr lang="en-US" dirty="0"/>
              <a:t>] action </a:t>
            </a:r>
            <a:r>
              <a:rPr lang="en-US" dirty="0" err="1" smtClean="0"/>
              <a:t>create_if_missing</a:t>
            </a:r>
            <a:endParaRPr lang="en-US"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a:t>chef generate cookbook </a:t>
            </a:r>
            <a:r>
              <a:rPr lang="en-US" dirty="0" smtClean="0"/>
              <a:t>cookbooks</a:t>
            </a:r>
            <a:r>
              <a:rPr lang="en-US" dirty="0"/>
              <a:t>/apache</a:t>
            </a:r>
          </a:p>
        </p:txBody>
      </p:sp>
    </p:spTree>
    <p:extLst>
      <p:ext uri="{BB962C8B-B14F-4D97-AF65-F5344CB8AC3E}">
        <p14:creationId xmlns:p14="http://schemas.microsoft.com/office/powerpoint/2010/main" val="108684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when testing</a:t>
            </a:r>
            <a:endParaRPr lang="en-US" dirty="0"/>
          </a:p>
        </p:txBody>
      </p:sp>
      <p:sp>
        <p:nvSpPr>
          <p:cNvPr id="3" name="Text Placeholder 2"/>
          <p:cNvSpPr>
            <a:spLocks noGrp="1"/>
          </p:cNvSpPr>
          <p:nvPr>
            <p:ph type="body" sz="quarter" idx="10"/>
          </p:nvPr>
        </p:nvSpPr>
        <p:spPr/>
        <p:txBody>
          <a:bodyPr/>
          <a:lstStyle/>
          <a:p>
            <a:r>
              <a:rPr lang="en-US" b="1" dirty="0"/>
              <a:t>Did chef-client complete successfully?</a:t>
            </a:r>
          </a:p>
          <a:p>
            <a:r>
              <a:rPr lang="en-US" dirty="0"/>
              <a:t>Did the recipe put the node in the desired state?</a:t>
            </a:r>
          </a:p>
          <a:p>
            <a:r>
              <a:rPr lang="en-US" dirty="0"/>
              <a:t>Are the resources properly defined?</a:t>
            </a:r>
          </a:p>
          <a:p>
            <a:r>
              <a:rPr lang="en-US" dirty="0"/>
              <a:t>Does the code following our style guide?</a:t>
            </a:r>
          </a:p>
          <a:p>
            <a:endParaRPr lang="en-US" dirty="0"/>
          </a:p>
        </p:txBody>
      </p:sp>
    </p:spTree>
    <p:extLst>
      <p:ext uri="{BB962C8B-B14F-4D97-AF65-F5344CB8AC3E}">
        <p14:creationId xmlns:p14="http://schemas.microsoft.com/office/powerpoint/2010/main" val="272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37337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17895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39507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normAutofit lnSpcReduction="10000"/>
          </a:bodyPr>
          <a:lstStyle/>
          <a:p>
            <a:r>
              <a:rPr lang="en-US" dirty="0" smtClean="0"/>
              <a:t>Programmatically provision and configure components</a:t>
            </a:r>
          </a:p>
          <a:p>
            <a:r>
              <a:rPr lang="en-US" dirty="0" smtClean="0"/>
              <a:t>Treat like any other code base</a:t>
            </a:r>
          </a:p>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795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743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p:txBody>
      </p:sp>
      <p:graphicFrame>
        <p:nvGraphicFramePr>
          <p:cNvPr id="2" name="Table 1"/>
          <p:cNvGraphicFramePr>
            <a:graphicFrameLocks noGrp="1"/>
          </p:cNvGraphicFramePr>
          <p:nvPr>
            <p:extLst>
              <p:ext uri="{D42A27DB-BD31-4B8C-83A1-F6EECF244321}">
                <p14:modId xmlns:p14="http://schemas.microsoft.com/office/powerpoint/2010/main" val="823293120"/>
              </p:ext>
            </p:extLst>
          </p:nvPr>
        </p:nvGraphicFramePr>
        <p:xfrm>
          <a:off x="6208890" y="1143000"/>
          <a:ext cx="1820333" cy="1112520"/>
        </p:xfrm>
        <a:graphic>
          <a:graphicData uri="http://schemas.openxmlformats.org/drawingml/2006/table">
            <a:tbl>
              <a:tblPr firstRow="1" bandRow="1">
                <a:tableStyleId>{21E4AEA4-8DFA-4A89-87EB-49C32662AFE0}</a:tableStyleId>
              </a:tblPr>
              <a:tblGrid>
                <a:gridCol w="1820333"/>
              </a:tblGrid>
              <a:tr h="370840">
                <a:tc>
                  <a:txBody>
                    <a:bodyPr/>
                    <a:lstStyle/>
                    <a:p>
                      <a:endParaRPr lang="en-US" dirty="0"/>
                    </a:p>
                  </a:txBody>
                  <a:tcPr/>
                </a:tc>
              </a:tr>
              <a:tr h="370840">
                <a:tc>
                  <a:txBody>
                    <a:bodyPr/>
                    <a:lstStyle/>
                    <a:p>
                      <a:r>
                        <a:rPr lang="en-US" dirty="0" smtClean="0"/>
                        <a:t>ubuntu-12.04</a:t>
                      </a:r>
                      <a:endParaRPr lang="en-US" dirty="0"/>
                    </a:p>
                  </a:txBody>
                  <a:tcPr/>
                </a:tc>
              </a:tr>
              <a:tr h="370840">
                <a:tc>
                  <a:txBody>
                    <a:bodyPr/>
                    <a:lstStyle/>
                    <a:p>
                      <a:r>
                        <a:rPr lang="en-US" dirty="0" smtClean="0"/>
                        <a:t>centos-6.4</a:t>
                      </a:r>
                      <a:endParaRPr lang="en-US" dirty="0"/>
                    </a:p>
                  </a:txBody>
                  <a:tcPr/>
                </a:tc>
              </a:tr>
            </a:tbl>
          </a:graphicData>
        </a:graphic>
      </p:graphicFrame>
    </p:spTree>
    <p:extLst>
      <p:ext uri="{BB962C8B-B14F-4D97-AF65-F5344CB8AC3E}">
        <p14:creationId xmlns:p14="http://schemas.microsoft.com/office/powerpoint/2010/main" val="9868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One recipe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520249072"/>
              </p:ext>
            </p:extLst>
          </p:nvPr>
        </p:nvGraphicFramePr>
        <p:xfrm>
          <a:off x="6208890" y="1143000"/>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38162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Two recipes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65114169"/>
              </p:ext>
            </p:extLst>
          </p:nvPr>
        </p:nvGraphicFramePr>
        <p:xfrm>
          <a:off x="6194779"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5998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Three operating systems</a:t>
            </a:r>
          </a:p>
          <a:p>
            <a:r>
              <a:rPr lang="en-US" dirty="0" smtClean="0"/>
              <a:t>Two recipes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914940"/>
              </p:ext>
            </p:extLst>
          </p:nvPr>
        </p:nvGraphicFramePr>
        <p:xfrm>
          <a:off x="6208890"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5267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833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8333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105826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4093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5875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a:t>
            </a:r>
            <a:endParaRPr lang="en-US" dirty="0"/>
          </a:p>
        </p:txBody>
      </p:sp>
      <p:sp>
        <p:nvSpPr>
          <p:cNvPr id="6" name="Text Placeholder 5"/>
          <p:cNvSpPr>
            <a:spLocks noGrp="1"/>
          </p:cNvSpPr>
          <p:nvPr>
            <p:ph type="body" sz="quarter" idx="10"/>
          </p:nvPr>
        </p:nvSpPr>
        <p:spPr/>
        <p:txBody>
          <a:bodyPr/>
          <a:lstStyle/>
          <a:p>
            <a:r>
              <a:rPr lang="en-US" dirty="0"/>
              <a:t>You capture the policy for your infrastructure in </a:t>
            </a:r>
            <a:r>
              <a:rPr lang="en-US" dirty="0" smtClean="0"/>
              <a:t>code</a:t>
            </a:r>
          </a:p>
          <a:p>
            <a:r>
              <a:rPr lang="en-US" dirty="0"/>
              <a:t>A program ensures each node in your infrastructure complies with the </a:t>
            </a:r>
            <a:r>
              <a:rPr lang="en-US" dirty="0" smtClean="0"/>
              <a:t>policy</a:t>
            </a:r>
          </a:p>
          <a:p>
            <a:r>
              <a:rPr lang="en-US" dirty="0"/>
              <a:t>A control loop keeps the system stable and allows for change when policy is </a:t>
            </a:r>
            <a:r>
              <a:rPr lang="en-US" dirty="0" smtClean="0"/>
              <a:t>updated</a:t>
            </a:r>
          </a:p>
          <a:p>
            <a:endParaRPr lang="en-US" dirty="0" smtClean="0"/>
          </a:p>
        </p:txBody>
      </p:sp>
    </p:spTree>
    <p:extLst>
      <p:ext uri="{BB962C8B-B14F-4D97-AF65-F5344CB8AC3E}">
        <p14:creationId xmlns:p14="http://schemas.microsoft.com/office/powerpoint/2010/main" val="26945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a:bodyPr>
          <a:lstStyle/>
          <a:p>
            <a:r>
              <a:rPr lang="en-US" sz="1500" dirty="0" smtClean="0"/>
              <a:t>---</a:t>
            </a:r>
          </a:p>
          <a:p>
            <a:r>
              <a:rPr lang="en-US" sz="1500" dirty="0" smtClean="0"/>
              <a:t>driver:</a:t>
            </a:r>
          </a:p>
          <a:p>
            <a:r>
              <a:rPr lang="en-US" sz="1500" dirty="0" smtClean="0"/>
              <a:t>  name: vagrant</a:t>
            </a:r>
          </a:p>
          <a:p>
            <a:endParaRPr lang="en-US" sz="1500" dirty="0" smtClean="0"/>
          </a:p>
          <a:p>
            <a:r>
              <a:rPr lang="en-US" sz="1500" dirty="0" err="1" smtClean="0"/>
              <a:t>provisioner</a:t>
            </a:r>
            <a:r>
              <a:rPr lang="en-US" sz="1500" dirty="0" smtClean="0"/>
              <a:t>:</a:t>
            </a:r>
          </a:p>
          <a:p>
            <a:r>
              <a:rPr lang="en-US" sz="1500" dirty="0" smtClean="0"/>
              <a:t>  name: </a:t>
            </a:r>
            <a:r>
              <a:rPr lang="en-US" sz="1500" dirty="0" err="1" smtClean="0"/>
              <a:t>chef_zero</a:t>
            </a:r>
            <a:endParaRPr lang="en-US" sz="1500" dirty="0" smtClean="0"/>
          </a:p>
          <a:p>
            <a:endParaRPr lang="en-US" sz="1500" dirty="0" smtClean="0"/>
          </a:p>
          <a:p>
            <a:r>
              <a:rPr lang="en-US" sz="1500" dirty="0" smtClean="0"/>
              <a:t>platforms:</a:t>
            </a:r>
          </a:p>
          <a:p>
            <a:r>
              <a:rPr lang="en-US" sz="1500" dirty="0" smtClean="0"/>
              <a:t>  - name: ubuntu-12.04</a:t>
            </a:r>
          </a:p>
          <a:p>
            <a:r>
              <a:rPr lang="en-US" sz="1500" dirty="0" smtClean="0"/>
              <a:t>  - name: centos-6.4</a:t>
            </a:r>
          </a:p>
          <a:p>
            <a:endParaRPr lang="en-US" sz="1500" dirty="0" smtClean="0"/>
          </a:p>
          <a:p>
            <a:endParaRPr lang="en-US" sz="1500" dirty="0" smtClean="0"/>
          </a:p>
          <a:p>
            <a:r>
              <a:rPr lang="en-US" sz="1500" dirty="0" smtClean="0"/>
              <a:t>suites:</a:t>
            </a:r>
          </a:p>
          <a:p>
            <a:r>
              <a:rPr lang="en-US" sz="1500" dirty="0" smtClean="0"/>
              <a:t>  - name: default</a:t>
            </a:r>
          </a:p>
          <a:p>
            <a:r>
              <a:rPr lang="en-US" sz="1500" dirty="0" smtClean="0"/>
              <a:t>    </a:t>
            </a:r>
            <a:r>
              <a:rPr lang="en-US" sz="1500" dirty="0" err="1" smtClean="0"/>
              <a:t>run_list</a:t>
            </a:r>
            <a:r>
              <a:rPr lang="en-US" sz="1500" dirty="0" smtClean="0"/>
              <a:t>:</a:t>
            </a:r>
          </a:p>
          <a:p>
            <a:r>
              <a:rPr lang="en-US" sz="1500" dirty="0" smtClean="0"/>
              <a:t>      - recipe[apache::default]</a:t>
            </a:r>
          </a:p>
          <a:p>
            <a:r>
              <a:rPr lang="en-US" sz="1500" dirty="0" smtClean="0"/>
              <a:t>  </a:t>
            </a:r>
          </a:p>
          <a:p>
            <a:endParaRPr lang="en-US" sz="1500" dirty="0" smtClean="0"/>
          </a:p>
          <a:p>
            <a:endParaRPr lang="en-US" sz="1500" dirty="0" smtClean="0"/>
          </a:p>
        </p:txBody>
      </p:sp>
      <p:graphicFrame>
        <p:nvGraphicFramePr>
          <p:cNvPr id="2" name="Table 1"/>
          <p:cNvGraphicFramePr>
            <a:graphicFrameLocks noGrp="1"/>
          </p:cNvGraphicFramePr>
          <p:nvPr>
            <p:extLst>
              <p:ext uri="{D42A27DB-BD31-4B8C-83A1-F6EECF244321}">
                <p14:modId xmlns:p14="http://schemas.microsoft.com/office/powerpoint/2010/main" val="3835563039"/>
              </p:ext>
            </p:extLst>
          </p:nvPr>
        </p:nvGraphicFramePr>
        <p:xfrm>
          <a:off x="423334" y="1142999"/>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63861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lnSpcReduction="10000"/>
          </a:bodyPr>
          <a:lstStyle/>
          <a:p>
            <a:r>
              <a:rPr lang="en-US" sz="1500" dirty="0"/>
              <a:t>---</a:t>
            </a:r>
          </a:p>
          <a:p>
            <a:r>
              <a:rPr lang="en-US" sz="1500" dirty="0"/>
              <a:t>driver:</a:t>
            </a:r>
          </a:p>
          <a:p>
            <a:r>
              <a:rPr lang="en-US" sz="1500" dirty="0"/>
              <a:t>  name: vagrant</a:t>
            </a:r>
          </a:p>
          <a:p>
            <a:endParaRPr lang="en-US" sz="1500" dirty="0"/>
          </a:p>
          <a:p>
            <a:r>
              <a:rPr lang="en-US" sz="1500" dirty="0" err="1"/>
              <a:t>provisioner</a:t>
            </a:r>
            <a:r>
              <a:rPr lang="en-US" sz="1500" dirty="0"/>
              <a:t>:</a:t>
            </a:r>
          </a:p>
          <a:p>
            <a:r>
              <a:rPr lang="en-US" sz="1500" dirty="0"/>
              <a:t>  name: </a:t>
            </a:r>
            <a:r>
              <a:rPr lang="en-US" sz="1500" dirty="0" err="1"/>
              <a:t>chef_zero</a:t>
            </a:r>
            <a:endParaRPr lang="en-US" sz="1500" dirty="0"/>
          </a:p>
          <a:p>
            <a:endParaRPr lang="en-US" sz="1500" dirty="0"/>
          </a:p>
          <a:p>
            <a:r>
              <a:rPr lang="en-US" sz="1500" dirty="0"/>
              <a:t>platforms:</a:t>
            </a:r>
          </a:p>
          <a:p>
            <a:r>
              <a:rPr lang="en-US" sz="1500" dirty="0"/>
              <a:t>  - name: ubuntu-</a:t>
            </a:r>
            <a:r>
              <a:rPr lang="en-US" sz="1500" dirty="0" smtClean="0"/>
              <a:t>12.04</a:t>
            </a:r>
          </a:p>
          <a:p>
            <a:r>
              <a:rPr lang="en-US" sz="1500" dirty="0" smtClean="0"/>
              <a:t>  - </a:t>
            </a:r>
            <a:r>
              <a:rPr lang="en-US" sz="1500" dirty="0"/>
              <a:t>name: centos-6.4</a:t>
            </a:r>
          </a:p>
          <a:p>
            <a:r>
              <a:rPr lang="en-US" sz="1500" dirty="0" smtClean="0"/>
              <a:t>  </a:t>
            </a:r>
            <a:endParaRPr lang="en-US" sz="1500" dirty="0"/>
          </a:p>
          <a:p>
            <a:r>
              <a:rPr lang="en-US" sz="1500" dirty="0"/>
              <a:t>suites:</a:t>
            </a:r>
          </a:p>
          <a:p>
            <a:r>
              <a:rPr lang="en-US" sz="1500" dirty="0"/>
              <a:t>  - name: default</a:t>
            </a:r>
          </a:p>
          <a:p>
            <a:r>
              <a:rPr lang="en-US" sz="1500" dirty="0"/>
              <a:t>    </a:t>
            </a:r>
            <a:r>
              <a:rPr lang="en-US" sz="1500" dirty="0" err="1"/>
              <a:t>run_list</a:t>
            </a:r>
            <a:r>
              <a:rPr lang="en-US" sz="1500" dirty="0"/>
              <a:t>:</a:t>
            </a:r>
          </a:p>
          <a:p>
            <a:r>
              <a:rPr lang="en-US" sz="1500" dirty="0"/>
              <a:t>      - recipe[apache::default]</a:t>
            </a:r>
          </a:p>
          <a:p>
            <a:r>
              <a:rPr lang="en-US" sz="1500" dirty="0" smtClean="0"/>
              <a:t> </a:t>
            </a:r>
            <a:r>
              <a:rPr lang="en-US" sz="1500" b="1" dirty="0" smtClean="0"/>
              <a:t> - </a:t>
            </a:r>
            <a:r>
              <a:rPr lang="en-US" sz="1500" b="1" dirty="0"/>
              <a:t>name: </a:t>
            </a:r>
            <a:r>
              <a:rPr lang="en-US" sz="1500" b="1" dirty="0" err="1" smtClean="0"/>
              <a:t>ssl</a:t>
            </a:r>
            <a:endParaRPr lang="en-US" sz="1500" b="1" dirty="0"/>
          </a:p>
          <a:p>
            <a:r>
              <a:rPr lang="en-US" sz="1500" b="1" dirty="0"/>
              <a:t>    </a:t>
            </a:r>
            <a:r>
              <a:rPr lang="en-US" sz="1500" b="1" dirty="0" err="1"/>
              <a:t>run_list</a:t>
            </a:r>
            <a:r>
              <a:rPr lang="en-US" sz="1500" b="1" dirty="0"/>
              <a:t>:</a:t>
            </a:r>
          </a:p>
          <a:p>
            <a:r>
              <a:rPr lang="en-US" sz="1500" b="1" dirty="0"/>
              <a:t>      - recipe[apache:</a:t>
            </a:r>
            <a:r>
              <a:rPr lang="en-US" sz="1500" b="1" dirty="0" smtClean="0"/>
              <a:t>:</a:t>
            </a:r>
            <a:r>
              <a:rPr lang="en-US" sz="1500" b="1" dirty="0" err="1" smtClean="0"/>
              <a:t>ssl</a:t>
            </a:r>
            <a:r>
              <a:rPr lang="en-US" sz="1500" b="1" dirty="0" smtClean="0"/>
              <a:t>]</a:t>
            </a: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131819802"/>
              </p:ext>
            </p:extLst>
          </p:nvPr>
        </p:nvGraphicFramePr>
        <p:xfrm>
          <a:off x="423334"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304310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a:t>
            </a:r>
            <a:r>
              <a:rPr lang="en-US" dirty="0" smtClean="0"/>
              <a:t>12.04</a:t>
            </a:r>
          </a:p>
          <a:p>
            <a:r>
              <a:rPr lang="en-US" dirty="0" smtClean="0"/>
              <a:t>  - </a:t>
            </a:r>
            <a:r>
              <a:rPr lang="en-US" dirty="0"/>
              <a:t>name: centos-6.4</a:t>
            </a:r>
          </a:p>
          <a:p>
            <a:r>
              <a:rPr lang="en-US" dirty="0" smtClean="0"/>
              <a:t>  </a:t>
            </a:r>
            <a:r>
              <a:rPr lang="en-US" b="1" dirty="0" smtClean="0"/>
              <a:t>- </a:t>
            </a:r>
            <a:r>
              <a:rPr lang="en-US" b="1" dirty="0"/>
              <a:t>name: ubuntu-</a:t>
            </a:r>
            <a:r>
              <a:rPr lang="en-US" b="1" dirty="0" smtClean="0"/>
              <a:t>14.04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smtClean="0"/>
              <a:t>  - </a:t>
            </a:r>
            <a:r>
              <a:rPr lang="en-US" dirty="0"/>
              <a:t>name: </a:t>
            </a:r>
            <a:r>
              <a:rPr lang="en-US" dirty="0" err="1" smtClean="0"/>
              <a:t>ssl</a:t>
            </a:r>
            <a:endParaRPr lang="en-US" dirty="0"/>
          </a:p>
          <a:p>
            <a:r>
              <a:rPr lang="en-US" dirty="0"/>
              <a:t>    </a:t>
            </a:r>
            <a:r>
              <a:rPr lang="en-US" dirty="0" err="1"/>
              <a:t>run_list</a:t>
            </a:r>
            <a:r>
              <a:rPr lang="en-US" dirty="0"/>
              <a:t>:</a:t>
            </a:r>
          </a:p>
          <a:p>
            <a:r>
              <a:rPr lang="en-US" dirty="0"/>
              <a:t>      - recipe[apache:</a:t>
            </a:r>
            <a:r>
              <a:rPr lang="en-US" dirty="0" smtClean="0"/>
              <a:t>:</a:t>
            </a:r>
            <a:r>
              <a:rPr lang="en-US" dirty="0" err="1" smtClean="0"/>
              <a:t>ssl</a:t>
            </a:r>
            <a:r>
              <a:rPr lang="en-US" dirty="0" smtClean="0"/>
              <a: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232429042"/>
              </p:ext>
            </p:extLst>
          </p:nvPr>
        </p:nvGraphicFramePr>
        <p:xfrm>
          <a:off x="423334"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246029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4234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625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docker</a:t>
            </a:r>
            <a:endParaRPr lang="en-US" b="1" dirty="0">
              <a:solidFill>
                <a:srgbClr val="000000"/>
              </a:solidFill>
            </a:endParaRP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ubuntu-12.04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425672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Instance             Driver  </a:t>
            </a:r>
            <a:r>
              <a:rPr lang="en-US" sz="2600" dirty="0" err="1"/>
              <a:t>Provisioner</a:t>
            </a:r>
            <a:r>
              <a:rPr lang="en-US" sz="2600" dirty="0"/>
              <a:t>  Last Action</a:t>
            </a:r>
          </a:p>
          <a:p>
            <a:r>
              <a:rPr lang="en-US" sz="2600" dirty="0"/>
              <a:t>default-ubuntu-1204  </a:t>
            </a:r>
            <a:r>
              <a:rPr lang="en-US" sz="2600" dirty="0" err="1"/>
              <a:t>Docker</a:t>
            </a:r>
            <a:r>
              <a:rPr lang="en-US" sz="2600" dirty="0"/>
              <a:t>  </a:t>
            </a:r>
            <a:r>
              <a:rPr lang="en-US" sz="2600" dirty="0" err="1"/>
              <a:t>ChefZero</a:t>
            </a:r>
            <a:r>
              <a:rPr lang="en-US" sz="2600" dirty="0"/>
              <a:t>     &lt;Not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17476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Creating &lt;default-ubuntu-1204&gt;...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a:t>
            </a:r>
          </a:p>
          <a:p>
            <a:r>
              <a:rPr lang="en-US" dirty="0"/>
              <a:t>       Step 0 : FROM ubuntu:12.04</a:t>
            </a:r>
          </a:p>
          <a:p>
            <a:r>
              <a:rPr lang="en-US" dirty="0"/>
              <a:t>        ---&gt; 0b310e6bf058</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73201c2a8836</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c8039cd87665</a:t>
            </a:r>
          </a:p>
          <a:p>
            <a:r>
              <a:rPr lang="en-US" dirty="0"/>
              <a:t>       Removing intermediate container 73201c2a8836</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4e79ba940fe4</a:t>
            </a:r>
          </a:p>
          <a:p>
            <a:r>
              <a:rPr lang="en-US" dirty="0"/>
              <a:t>        ---&gt; ecc3ffe49a30</a:t>
            </a:r>
          </a:p>
          <a:p>
            <a:r>
              <a:rPr lang="en-US" dirty="0"/>
              <a:t>       Removing intermediate container 4e79ba940fe4</a:t>
            </a:r>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8407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28016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1814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a:t>Login to the kitchen</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263480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11586</TotalTime>
  <Words>10049</Words>
  <Application>Microsoft Macintosh PowerPoint</Application>
  <PresentationFormat>Custom</PresentationFormat>
  <Paragraphs>1441</Paragraphs>
  <Slides>166</Slides>
  <Notes>111</Notes>
  <HiddenSlides>5</HiddenSlides>
  <MMClips>0</MMClips>
  <ScaleCrop>false</ScaleCrop>
  <HeadingPairs>
    <vt:vector size="4" baseType="variant">
      <vt:variant>
        <vt:lpstr>Theme</vt:lpstr>
      </vt:variant>
      <vt:variant>
        <vt:i4>1</vt:i4>
      </vt:variant>
      <vt:variant>
        <vt:lpstr>Slide Titles</vt:lpstr>
      </vt:variant>
      <vt:variant>
        <vt:i4>166</vt:i4>
      </vt:variant>
    </vt:vector>
  </HeadingPairs>
  <TitlesOfParts>
    <vt:vector size="167" baseType="lpstr">
      <vt:lpstr>LearnChef-PowerPoint-Template</vt:lpstr>
      <vt:lpstr>Nathen Harvey</vt:lpstr>
      <vt:lpstr>My SysAdmin Journey</vt:lpstr>
      <vt:lpstr>Chef</vt:lpstr>
      <vt:lpstr>Automation Platform</vt:lpstr>
      <vt:lpstr>Infrastructure as Code</vt:lpstr>
      <vt:lpstr>Infrastructure as Code</vt:lpstr>
      <vt:lpstr>Infrastructure as Code</vt:lpstr>
      <vt:lpstr>Infrastructure as Code</vt:lpstr>
      <vt:lpstr>Policy-based</vt:lpstr>
      <vt:lpstr>Sample Infrastructure</vt:lpstr>
      <vt:lpstr>New Compliance Mandate!</vt:lpstr>
      <vt:lpstr>New Compliance Mandate!</vt:lpstr>
      <vt:lpstr>6 Golden Images to Update</vt:lpstr>
      <vt:lpstr>6 Golden Images to Update</vt:lpstr>
      <vt:lpstr>12 Instances to replace</vt:lpstr>
      <vt:lpstr>Done in maintenance window</vt:lpstr>
      <vt:lpstr>New configurations required?</vt:lpstr>
      <vt:lpstr>Golden Images vs. Policy-based</vt:lpstr>
      <vt:lpstr>Chef</vt:lpstr>
      <vt:lpstr>What is Chef</vt:lpstr>
      <vt:lpstr>Chef Server – Policy &amp; State</vt:lpstr>
      <vt:lpstr>Desired Configuration</vt:lpstr>
      <vt:lpstr>Desired Configuration</vt:lpstr>
      <vt:lpstr>Desired Configuration</vt:lpstr>
      <vt:lpstr>Chef Server – Desired &amp; Current State</vt:lpstr>
      <vt:lpstr>HA Proxy Configuration</vt:lpstr>
      <vt:lpstr>HA Proxy Configuration</vt:lpstr>
      <vt:lpstr>HA Proxy Configuration</vt:lpstr>
      <vt:lpstr>HA Proxy Configuration</vt:lpstr>
      <vt:lpstr>HA Proxy Configuration</vt:lpstr>
      <vt:lpstr>HA Proxy Configuration</vt:lpstr>
      <vt:lpstr>HA Proxy Configuration</vt:lpstr>
      <vt:lpstr>HA Proxy Configuration</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Lab – Install a text editor</vt:lpstr>
      <vt:lpstr>Login to your lab machine</vt:lpstr>
      <vt:lpstr>Welcome to your workstation</vt:lpstr>
      <vt:lpstr>Is $EDITOR installed?</vt:lpstr>
      <vt:lpstr>chef-apply</vt:lpstr>
      <vt:lpstr>Install vim</vt:lpstr>
      <vt:lpstr>Install emacs</vt:lpstr>
      <vt:lpstr>Install nano</vt:lpstr>
      <vt:lpstr>Resources</vt:lpstr>
      <vt:lpstr>Install $EDITOR again with chef-apply</vt:lpstr>
      <vt:lpstr>Test and Repair</vt:lpstr>
      <vt:lpstr>Test and Repair</vt:lpstr>
      <vt:lpstr>Test and Repair</vt:lpstr>
      <vt:lpstr>Test and Repair</vt:lpstr>
      <vt:lpstr>Test and Repair</vt:lpstr>
      <vt:lpstr>Test and Repair</vt:lpstr>
      <vt:lpstr>Test and Repair</vt:lpstr>
      <vt:lpstr>Resources – Test and Repair</vt:lpstr>
      <vt:lpstr>Resources</vt:lpstr>
      <vt:lpstr>Recipes</vt:lpstr>
      <vt:lpstr>Install git</vt:lpstr>
      <vt:lpstr>Install git</vt:lpstr>
      <vt:lpstr>Install git</vt:lpstr>
      <vt:lpstr>Test-driven Infrastructure</vt:lpstr>
      <vt:lpstr>Our process</vt:lpstr>
      <vt:lpstr>Faster Feedback</vt:lpstr>
      <vt:lpstr>Chef Testing</vt:lpstr>
      <vt:lpstr>Test-driving infrastructure</vt:lpstr>
      <vt:lpstr>Our Scenario</vt:lpstr>
      <vt:lpstr>Create a directory for your Chef project</vt:lpstr>
      <vt:lpstr>Change into that directory</vt:lpstr>
      <vt:lpstr>Create an apache cookbook</vt:lpstr>
      <vt:lpstr>Questions to ask when testing</vt:lpstr>
      <vt:lpstr>Chef client success status</vt:lpstr>
      <vt:lpstr>Chef client success status</vt:lpstr>
      <vt:lpstr>Chef client success status</vt:lpstr>
      <vt:lpstr>Test Kitchen</vt:lpstr>
      <vt:lpstr>Test Matrix</vt:lpstr>
      <vt:lpstr>Test Matrix</vt:lpstr>
      <vt:lpstr>Test Matrix</vt:lpstr>
      <vt:lpstr>Test Matrix</vt:lpstr>
      <vt:lpstr>Configuring the Kitchen</vt:lpstr>
      <vt:lpstr>.kitchen.yml</vt:lpstr>
      <vt:lpstr>.kitchen.yml</vt:lpstr>
      <vt:lpstr>.kitchen.yml</vt:lpstr>
      <vt:lpstr>.kitchen.yml</vt:lpstr>
      <vt:lpstr>.kitchen.yml</vt:lpstr>
      <vt:lpstr>.kitchen.yml</vt:lpstr>
      <vt:lpstr>.kitchen.yml</vt:lpstr>
      <vt:lpstr>Move to the apache cookbook directory</vt:lpstr>
      <vt:lpstr>Update .kitchen.yml</vt:lpstr>
      <vt:lpstr>List the Test Kitchens </vt:lpstr>
      <vt:lpstr>Create the kitchen</vt:lpstr>
      <vt:lpstr>Kitchen created</vt:lpstr>
      <vt:lpstr>Login to the kitchen</vt:lpstr>
      <vt:lpstr>Login to the kitchen</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Verifying node state</vt:lpstr>
      <vt:lpstr>Manually inspect the test node</vt:lpstr>
      <vt:lpstr>Manually inspect the test node</vt:lpstr>
      <vt:lpstr>Manually inspect the test node</vt:lpstr>
      <vt:lpstr>Manually inspect the test node</vt:lpstr>
      <vt:lpstr>Kitchen login</vt:lpstr>
      <vt:lpstr>Lab – Verify node state </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Exercise the test</vt:lpstr>
      <vt:lpstr>Test is failing, make it pass</vt:lpstr>
      <vt:lpstr>Update our cookbook</vt:lpstr>
      <vt:lpstr>Converge the node again</vt:lpstr>
      <vt:lpstr>Exercise the test</vt:lpstr>
      <vt:lpstr>What else will you test?</vt:lpstr>
      <vt:lpstr>Extend the Serverspec test</vt:lpstr>
      <vt:lpstr>Verify the kitchen</vt:lpstr>
      <vt:lpstr>Update our cookbook</vt:lpstr>
      <vt:lpstr>Converge the node again</vt:lpstr>
      <vt:lpstr>Verify the kitchen</vt:lpstr>
      <vt:lpstr>Kitchen Workflow</vt:lpstr>
      <vt:lpstr>Chef Testing</vt:lpstr>
      <vt:lpstr>Even Faster Feedback</vt:lpstr>
      <vt:lpstr>Chef Testing</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vt:lpstr>
      <vt:lpstr>Chef Testing</vt:lpstr>
      <vt:lpstr>Next steps</vt:lpstr>
      <vt:lpstr>Wrapping Up</vt:lpstr>
      <vt:lpstr>We’ve only scratched the surface</vt:lpstr>
      <vt:lpstr>Build Anything</vt:lpstr>
      <vt:lpstr>And Manage it Simply</vt:lpstr>
      <vt:lpstr>What questions do you have?</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393</cp:revision>
  <cp:lastPrinted>2012-11-30T19:50:46Z</cp:lastPrinted>
  <dcterms:created xsi:type="dcterms:W3CDTF">2012-09-13T17:36:07Z</dcterms:created>
  <dcterms:modified xsi:type="dcterms:W3CDTF">2015-05-08T17:12:45Z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